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1" r:id="rId2"/>
  </p:sldMasterIdLst>
  <p:notesMasterIdLst>
    <p:notesMasterId r:id="rId39"/>
  </p:notesMasterIdLst>
  <p:sldIdLst>
    <p:sldId id="256" r:id="rId3"/>
    <p:sldId id="277" r:id="rId4"/>
    <p:sldId id="282" r:id="rId5"/>
    <p:sldId id="281" r:id="rId6"/>
    <p:sldId id="280" r:id="rId7"/>
    <p:sldId id="278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31" autoAdjust="0"/>
  </p:normalViewPr>
  <p:slideViewPr>
    <p:cSldViewPr snapToGrid="0" snapToObjects="1">
      <p:cViewPr varScale="1">
        <p:scale>
          <a:sx n="83" d="100"/>
          <a:sy n="83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B7AB3-A6FE-408E-9C35-81E29136B81F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826E9-5DD0-453B-B05C-E9AFF57D29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1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86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45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18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0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94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0237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538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423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837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247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33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78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532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937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040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690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5800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1851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1247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5365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2964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518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42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482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3495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5042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75BE-3A44-4055-A617-33FD70F493EE}" type="slidenum">
              <a:rPr lang="en-AU" smtClean="0"/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558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0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58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02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79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79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26E9-5DD0-453B-B05C-E9AFF57D297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22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65400"/>
            <a:ext cx="7772400" cy="220133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EE1C24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F6A-4CC4-0C44-AEDE-4540F6E20BB5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4D97-4FAE-B049-BAB0-E8C011C7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3 generic_screen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8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80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00CE9F6A-4CC4-0C44-AEDE-4540F6E20BB5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0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80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BF814D97-4FAE-B049-BAB0-E8C011C778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E1C24"/>
        </a:buClr>
        <a:buFont typeface="Arial"/>
        <a:buChar char="•"/>
        <a:defRPr sz="3200" b="0" i="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E1C24"/>
        </a:buClr>
        <a:buFont typeface="Arial"/>
        <a:buChar char="–"/>
        <a:defRPr sz="2800" b="0" i="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E1C24"/>
        </a:buClr>
        <a:buFont typeface="Arial"/>
        <a:buChar char="•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3 title_screen_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73867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4882546"/>
            <a:ext cx="8229600" cy="441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sz="1600" b="1" i="0" kern="1200" baseline="30000" dirty="0" smtClean="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A joint initiative of Australian, State and Territory and New Zealand Governments.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Proposed changes to air conditioner regulations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17 March 2017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Commercial use </a:t>
            </a:r>
            <a:r>
              <a:rPr lang="en-AU" dirty="0" smtClean="0"/>
              <a:t>applications (&gt;30kW)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0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To develop these bins, E3 will:</a:t>
            </a:r>
          </a:p>
          <a:p>
            <a:r>
              <a:rPr lang="en-AU" dirty="0" smtClean="0"/>
              <a:t>Develop the required amendments in consultation with industry.</a:t>
            </a:r>
          </a:p>
          <a:p>
            <a:r>
              <a:rPr lang="en-AU" dirty="0" smtClean="0"/>
              <a:t>Publish them on the Energy Ratings website and distribute them widely.</a:t>
            </a:r>
          </a:p>
          <a:p>
            <a:r>
              <a:rPr lang="en-AU" dirty="0" smtClean="0"/>
              <a:t>Publish them in the DRIS and Determination.</a:t>
            </a:r>
          </a:p>
          <a:p>
            <a:r>
              <a:rPr lang="en-AU" dirty="0" smtClean="0"/>
              <a:t>Update AS/NZS 3823.4 to match the regulations at the next opportunity.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17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Representative commercial use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03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There are thousands of different commercial use patterns. The challenge is to settle on reasonably representative ones for the three zones.</a:t>
            </a:r>
          </a:p>
          <a:p>
            <a:r>
              <a:rPr lang="en-AU" dirty="0" smtClean="0"/>
              <a:t>Propose to </a:t>
            </a:r>
            <a:r>
              <a:rPr lang="en-AU" dirty="0"/>
              <a:t>use the </a:t>
            </a:r>
            <a:r>
              <a:rPr lang="en-AU" dirty="0" smtClean="0"/>
              <a:t>2012 COAG repot </a:t>
            </a:r>
            <a:r>
              <a:rPr lang="en-AU" i="1" dirty="0"/>
              <a:t>Baseline Energy Consumption and Greenhouse Gas </a:t>
            </a:r>
            <a:r>
              <a:rPr lang="en-AU" i="1" dirty="0" smtClean="0"/>
              <a:t>Emissions In </a:t>
            </a:r>
            <a:r>
              <a:rPr lang="en-AU" i="1" dirty="0"/>
              <a:t>Commercial Buildings in </a:t>
            </a:r>
            <a:r>
              <a:rPr lang="en-AU" i="1" dirty="0" smtClean="0"/>
              <a:t>Australia </a:t>
            </a:r>
            <a:r>
              <a:rPr lang="en-AU" dirty="0" smtClean="0"/>
              <a:t>to help guide the process.</a:t>
            </a:r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95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Baseline report findings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03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Looked at stock of:</a:t>
            </a:r>
          </a:p>
          <a:p>
            <a:r>
              <a:rPr lang="en-AU" dirty="0" smtClean="0"/>
              <a:t>Standalone offices</a:t>
            </a:r>
          </a:p>
          <a:p>
            <a:r>
              <a:rPr lang="en-AU" dirty="0" smtClean="0"/>
              <a:t>Hotels</a:t>
            </a:r>
          </a:p>
          <a:p>
            <a:r>
              <a:rPr lang="en-AU" dirty="0" smtClean="0"/>
              <a:t>Retail</a:t>
            </a:r>
          </a:p>
          <a:p>
            <a:r>
              <a:rPr lang="en-AU" dirty="0" smtClean="0"/>
              <a:t>Hospitals</a:t>
            </a:r>
          </a:p>
          <a:p>
            <a:r>
              <a:rPr lang="en-AU" dirty="0" smtClean="0"/>
              <a:t>Schools</a:t>
            </a:r>
          </a:p>
          <a:p>
            <a:r>
              <a:rPr lang="en-AU" dirty="0" smtClean="0"/>
              <a:t>Universities</a:t>
            </a:r>
          </a:p>
          <a:p>
            <a:r>
              <a:rPr lang="en-AU" dirty="0" smtClean="0"/>
              <a:t>VET buildings</a:t>
            </a:r>
          </a:p>
          <a:p>
            <a:r>
              <a:rPr lang="en-AU" dirty="0" smtClean="0"/>
              <a:t>Public buildings</a:t>
            </a:r>
          </a:p>
          <a:p>
            <a:r>
              <a:rPr lang="en-AU" dirty="0" smtClean="0"/>
              <a:t>Law courts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3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Baseline report </a:t>
            </a:r>
            <a:r>
              <a:rPr lang="en-AU" dirty="0" smtClean="0"/>
              <a:t>findings </a:t>
            </a:r>
            <a:endParaRPr lang="en-AU" dirty="0"/>
          </a:p>
        </p:txBody>
      </p:sp>
      <p:pic>
        <p:nvPicPr>
          <p:cNvPr id="3" name="Content Placeholder 2" descr="Pie chart showing breakdown of energy consumption by building type in 2009. Retail accounts for 35%, stand alone offices for 25%, hospitals 14%, education 13%, hotels 11% and public buildings 2%.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82054" y="1294409"/>
            <a:ext cx="5802517" cy="46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Baseline report </a:t>
            </a:r>
            <a:r>
              <a:rPr lang="en-AU" dirty="0" smtClean="0"/>
              <a:t>findings - 2020</a:t>
            </a:r>
            <a:endParaRPr lang="en-AU" dirty="0"/>
          </a:p>
        </p:txBody>
      </p:sp>
      <p:pic>
        <p:nvPicPr>
          <p:cNvPr id="5" name="Content Placeholder 4" descr="Pie chart showing projected breakdown of energy consumption by building type for 2020. Retail accounts for 36%, stand alone offices for 23%, hospitals 14%, education 14%, hotels 12% and public buildings 1%.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60665" y="1100663"/>
            <a:ext cx="6472052" cy="47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Baseline report findings – hours of use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 smtClean="0"/>
              <a:t>All shopping centre retail areas: 79 hrs/week</a:t>
            </a:r>
          </a:p>
          <a:p>
            <a:pPr lvl="1"/>
            <a:r>
              <a:rPr lang="en-AU" dirty="0" smtClean="0"/>
              <a:t>96 hours per week for supermarkets</a:t>
            </a:r>
          </a:p>
          <a:p>
            <a:pPr lvl="1"/>
            <a:r>
              <a:rPr lang="en-AU" dirty="0" smtClean="0"/>
              <a:t>59 per week for other tenancies</a:t>
            </a:r>
          </a:p>
          <a:p>
            <a:endParaRPr lang="en-AU" dirty="0" smtClean="0"/>
          </a:p>
          <a:p>
            <a:r>
              <a:rPr lang="en-AU" dirty="0" smtClean="0"/>
              <a:t>Proposed operating schedule</a:t>
            </a:r>
          </a:p>
          <a:p>
            <a:pPr lvl="1"/>
            <a:r>
              <a:rPr lang="en-AU" dirty="0" smtClean="0"/>
              <a:t>7.00 am to 7 pm</a:t>
            </a:r>
          </a:p>
          <a:p>
            <a:pPr lvl="1"/>
            <a:r>
              <a:rPr lang="en-AU" dirty="0" smtClean="0"/>
              <a:t>Monday to Saturday</a:t>
            </a:r>
          </a:p>
          <a:p>
            <a:pPr lvl="1"/>
            <a:r>
              <a:rPr lang="en-AU" dirty="0" smtClean="0"/>
              <a:t>72 hours per week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09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Proposed cooling/heating temperatures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691"/>
            <a:ext cx="8229600" cy="3376917"/>
          </a:xfrm>
        </p:spPr>
        <p:txBody>
          <a:bodyPr/>
          <a:lstStyle/>
          <a:p>
            <a:r>
              <a:rPr lang="en-AU" dirty="0" smtClean="0"/>
              <a:t>Commissioned Dr Paul Bannister (Energy Action) to look at t=0 and t=100 for the 3 zones.</a:t>
            </a:r>
          </a:p>
          <a:p>
            <a:r>
              <a:rPr lang="en-AU" dirty="0" smtClean="0"/>
              <a:t>Modelled thermal loads versus outdoor temperatures for three buildings in the three climate zones to find average values.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44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Consultation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 smtClean="0"/>
              <a:t>Please distribute the papers to interested parties.</a:t>
            </a:r>
          </a:p>
          <a:p>
            <a:r>
              <a:rPr lang="en-AU" dirty="0" smtClean="0"/>
              <a:t>Feedback sought by COB 18 April 2017.</a:t>
            </a:r>
          </a:p>
          <a:p>
            <a:r>
              <a:rPr lang="en-AU" dirty="0" smtClean="0"/>
              <a:t>Standards Committee EL-056 support will be sought before the final outcome is published on the Energy Ratings website – aim is the end of April 2017.</a:t>
            </a:r>
          </a:p>
          <a:p>
            <a:endParaRPr lang="en-AU" dirty="0"/>
          </a:p>
          <a:p>
            <a:r>
              <a:rPr lang="en-AU" dirty="0" smtClean="0"/>
              <a:t>Questions?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37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 bwMode="white">
          <a:xfrm>
            <a:off x="283225" y="1661908"/>
            <a:ext cx="8172005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testing requirements</a:t>
            </a:r>
            <a:endParaRPr lang="en-US" sz="3600" dirty="0"/>
          </a:p>
        </p:txBody>
      </p:sp>
      <p:pic>
        <p:nvPicPr>
          <p:cNvPr id="3" name="Picture 2" descr="Image showing laboratory test set up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005" y="2715243"/>
            <a:ext cx="5897225" cy="31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Consultation </a:t>
            </a:r>
            <a:r>
              <a:rPr lang="en-AU" dirty="0" smtClean="0"/>
              <a:t>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In response to feedback on the supplementary consultation paper, we looked closely at the testing requirements. The aim was to:</a:t>
            </a:r>
          </a:p>
          <a:p>
            <a:r>
              <a:rPr lang="en-AU" dirty="0" smtClean="0"/>
              <a:t>Minimise costs and difficulty where possible.</a:t>
            </a:r>
          </a:p>
          <a:p>
            <a:r>
              <a:rPr lang="en-AU" dirty="0" smtClean="0"/>
              <a:t>Create a range of flexible options.</a:t>
            </a:r>
          </a:p>
          <a:p>
            <a:r>
              <a:rPr lang="en-AU" dirty="0" smtClean="0"/>
              <a:t>Maintain acceptable accuracy.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26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Decision Regulation Impact Statement – Option 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11296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Zoned Energy Rating Label and SEER rating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Include portable air conditioners 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Include air conditioners &gt;65kW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Technical fixes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Increase New Zealand MEPS</a:t>
            </a:r>
          </a:p>
          <a:p>
            <a:pPr marL="457200" lvl="1" indent="0">
              <a:buNone/>
            </a:pPr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2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H2 testing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Air enthalpy will be permissible for </a:t>
            </a:r>
            <a:r>
              <a:rPr lang="en-AU" u="sng" dirty="0" smtClean="0"/>
              <a:t>all</a:t>
            </a:r>
            <a:r>
              <a:rPr lang="en-AU" dirty="0" smtClean="0"/>
              <a:t> products.</a:t>
            </a:r>
          </a:p>
          <a:p>
            <a:r>
              <a:rPr lang="en-AU" dirty="0" smtClean="0"/>
              <a:t>The duration of a calorimeter test at H2 can be shorted from 6 hours (or 6 complete defrost cycles) to 3 complete defrost cycles.  </a:t>
            </a:r>
          </a:p>
          <a:p>
            <a:r>
              <a:rPr lang="en-AU" dirty="0" smtClean="0"/>
              <a:t>These arrangements are also applicable to voluntary H3 tests (i.e. minus 7 ˚C).</a:t>
            </a:r>
          </a:p>
          <a:p>
            <a:r>
              <a:rPr lang="en-AU" dirty="0"/>
              <a:t>When practical, E3 will still use a full calorimeter room </a:t>
            </a:r>
            <a:r>
              <a:rPr lang="en-AU" dirty="0" smtClean="0"/>
              <a:t>test </a:t>
            </a:r>
            <a:r>
              <a:rPr lang="en-AU" dirty="0"/>
              <a:t>for </a:t>
            </a:r>
            <a:r>
              <a:rPr lang="en-AU" dirty="0" smtClean="0"/>
              <a:t>compliance purposes.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77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Mandatory versus optional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 smtClean="0"/>
              <a:t>The SEER standard contains a number of “mandatory” and “optional” tests. </a:t>
            </a:r>
          </a:p>
          <a:p>
            <a:r>
              <a:rPr lang="en-AU" dirty="0" smtClean="0"/>
              <a:t>E3 will not require the “optional” tests, however research indicates that performing the “optional” tests can significantly improve a product’s SEER ratings.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7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Using default SEER values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The SEER standard has two mandatory cooling tests for fixed speed products:</a:t>
            </a:r>
          </a:p>
          <a:p>
            <a:pPr lvl="1"/>
            <a:r>
              <a:rPr lang="en-AU" dirty="0" smtClean="0"/>
              <a:t>Rated capacity T1 (35 ˚C ) test (already required).</a:t>
            </a:r>
          </a:p>
          <a:p>
            <a:pPr lvl="1"/>
            <a:r>
              <a:rPr lang="en-AU" dirty="0" smtClean="0"/>
              <a:t>Capacity </a:t>
            </a:r>
            <a:r>
              <a:rPr lang="en-AU" dirty="0"/>
              <a:t>at </a:t>
            </a:r>
            <a:r>
              <a:rPr lang="en-AU" dirty="0" smtClean="0"/>
              <a:t>29 ˚C.</a:t>
            </a:r>
          </a:p>
          <a:p>
            <a:r>
              <a:rPr lang="en-AU" dirty="0" smtClean="0"/>
              <a:t>The </a:t>
            </a:r>
            <a:r>
              <a:rPr lang="en-AU" dirty="0"/>
              <a:t>29 ˚</a:t>
            </a:r>
            <a:r>
              <a:rPr lang="en-AU" dirty="0" smtClean="0"/>
              <a:t>C test will be made optional. Results can rely on the default values for this test. </a:t>
            </a:r>
          </a:p>
          <a:p>
            <a:r>
              <a:rPr lang="en-AU" dirty="0" smtClean="0"/>
              <a:t>Variable speed products may also be tested as a fixed speed. For a reverse cycle unit, this will reduce the testing from 5 to 3 or 4 tests.</a:t>
            </a:r>
          </a:p>
          <a:p>
            <a:r>
              <a:rPr lang="en-AU" dirty="0" smtClean="0"/>
              <a:t>While these measures reduce testing costs, the SEER values will be sub-optimal.</a:t>
            </a:r>
          </a:p>
          <a:p>
            <a:endParaRPr lang="en-AU" dirty="0" smtClean="0"/>
          </a:p>
          <a:p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70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Testing options for products &gt; 30 kW capacity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Eurovent</a:t>
            </a:r>
            <a:r>
              <a:rPr lang="en-AU" dirty="0" smtClean="0"/>
              <a:t> certification.</a:t>
            </a:r>
          </a:p>
          <a:p>
            <a:r>
              <a:rPr lang="en-AU" dirty="0" smtClean="0"/>
              <a:t>AHRI certification for cooling.</a:t>
            </a:r>
          </a:p>
          <a:p>
            <a:r>
              <a:rPr lang="en-AU" dirty="0" smtClean="0"/>
              <a:t>Equivalent regional adoptions of our ISO test standards.</a:t>
            </a:r>
          </a:p>
          <a:p>
            <a:r>
              <a:rPr lang="en-AU" dirty="0" smtClean="0"/>
              <a:t>Simulation testing – any software may be authorised. </a:t>
            </a:r>
          </a:p>
          <a:p>
            <a:r>
              <a:rPr lang="en-AU" dirty="0" smtClean="0"/>
              <a:t>However, ratings must be to </a:t>
            </a:r>
            <a:r>
              <a:rPr lang="en-AU" dirty="0"/>
              <a:t>local voltage and frequency </a:t>
            </a:r>
            <a:r>
              <a:rPr lang="en-AU" dirty="0" smtClean="0"/>
              <a:t>requirements. Declarations of inoperative power and true power factor still required.</a:t>
            </a:r>
          </a:p>
          <a:p>
            <a:r>
              <a:rPr lang="en-AU" dirty="0"/>
              <a:t>When practical, E3 will still use a </a:t>
            </a:r>
            <a:r>
              <a:rPr lang="en-AU" dirty="0" smtClean="0"/>
              <a:t>calorimeter </a:t>
            </a:r>
            <a:r>
              <a:rPr lang="en-AU" dirty="0"/>
              <a:t>room check test for compliance.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74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Other requirements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AU" dirty="0" smtClean="0"/>
              <a:t>The maximum cooling test will no longer be a requirement.</a:t>
            </a:r>
          </a:p>
          <a:p>
            <a:r>
              <a:rPr lang="en-AU" dirty="0" smtClean="0"/>
              <a:t>For a registration test report, test labs do not need to be from Australia/New </a:t>
            </a:r>
            <a:r>
              <a:rPr lang="en-AU" dirty="0"/>
              <a:t>Zealand, nor do they need to be National Association of Testing Authorities Australia (NATA) accredited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46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Labelling requirements</a:t>
            </a:r>
            <a:endParaRPr lang="en-AU" dirty="0"/>
          </a:p>
        </p:txBody>
      </p:sp>
      <p:pic>
        <p:nvPicPr>
          <p:cNvPr id="10" name="Picture 9" descr="Table showing labelling requirements per product category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7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006" y="1481560"/>
            <a:ext cx="8229600" cy="9886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Zoned Energy Rating Label</a:t>
            </a:r>
            <a:br>
              <a:rPr lang="en-US" dirty="0">
                <a:solidFill>
                  <a:srgbClr val="FF0000"/>
                </a:solidFill>
              </a:rPr>
            </a:b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3" descr="Existing Energy Rating 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00" y="3421419"/>
            <a:ext cx="25004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 descr="arrow"/>
          <p:cNvSpPr/>
          <p:nvPr/>
        </p:nvSpPr>
        <p:spPr>
          <a:xfrm>
            <a:off x="5271267" y="4044461"/>
            <a:ext cx="914400" cy="553915"/>
          </a:xfrm>
          <a:prstGeom prst="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 descr="Zoned Energy Rating Labe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476" y="3421418"/>
            <a:ext cx="250113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Zoned Energy Rating Label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898" y="137977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AU" sz="3100" dirty="0" smtClean="0"/>
              <a:t>Displays efficiency and energy consumption across three distinct climate zones (Australia and New Zealand)</a:t>
            </a:r>
          </a:p>
          <a:p>
            <a:r>
              <a:rPr lang="en-AU" sz="3100" dirty="0" smtClean="0"/>
              <a:t>Opportunity to display additional information valuable to consumers (and installers)</a:t>
            </a:r>
          </a:p>
          <a:p>
            <a:r>
              <a:rPr lang="en-AU" sz="3100" dirty="0" smtClean="0"/>
              <a:t>Further online tools to give engaged consumers more detailed information (and for retailers to use as a selling point)</a:t>
            </a:r>
            <a:endParaRPr lang="en-AU" sz="3100" dirty="0"/>
          </a:p>
        </p:txBody>
      </p:sp>
    </p:spTree>
    <p:extLst>
      <p:ext uri="{BB962C8B-B14F-4D97-AF65-F5344CB8AC3E}">
        <p14:creationId xmlns:p14="http://schemas.microsoft.com/office/powerpoint/2010/main" val="24781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Developing the Zoned Label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952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E3 agreed to investigate the development of new label in March 2013</a:t>
            </a:r>
          </a:p>
          <a:p>
            <a:r>
              <a:rPr lang="en-AU" dirty="0" smtClean="0"/>
              <a:t>Multiple rounds of graphic design, technical research and both qualitative and quantitative testing</a:t>
            </a:r>
          </a:p>
          <a:p>
            <a:r>
              <a:rPr lang="en-AU" dirty="0" smtClean="0"/>
              <a:t>In total, approximately 4500 consumers, retailers and installers attended focus groups, interviews and participated in online surveys and forums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49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testing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108"/>
            <a:ext cx="8229600" cy="4649055"/>
          </a:xfrm>
        </p:spPr>
        <p:txBody>
          <a:bodyPr>
            <a:normAutofit/>
          </a:bodyPr>
          <a:lstStyle/>
          <a:p>
            <a:r>
              <a:rPr lang="en-AU" dirty="0" smtClean="0"/>
              <a:t>Final round of testing to finalise design</a:t>
            </a:r>
          </a:p>
          <a:p>
            <a:r>
              <a:rPr lang="en-AU" dirty="0"/>
              <a:t>Online quantitative component, focus groups and online forum</a:t>
            </a:r>
          </a:p>
          <a:p>
            <a:r>
              <a:rPr lang="en-AU" dirty="0" smtClean="0"/>
              <a:t>Focus on capacities (particularly H1/H2) and noise</a:t>
            </a:r>
          </a:p>
          <a:p>
            <a:r>
              <a:rPr lang="en-AU" dirty="0"/>
              <a:t>Broad overall </a:t>
            </a:r>
            <a:r>
              <a:rPr lang="en-AU" dirty="0" smtClean="0"/>
              <a:t>impressions</a:t>
            </a:r>
          </a:p>
          <a:p>
            <a:r>
              <a:rPr lang="en-AU" dirty="0" smtClean="0"/>
              <a:t>Report on Energy Rating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3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Decision Regulation Impact Statement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92319" cy="4525963"/>
          </a:xfrm>
        </p:spPr>
        <p:txBody>
          <a:bodyPr/>
          <a:lstStyle/>
          <a:p>
            <a:r>
              <a:rPr lang="en-AU" dirty="0" smtClean="0"/>
              <a:t>Option B – Option A plus MEPS for single duct portables</a:t>
            </a:r>
          </a:p>
          <a:p>
            <a:endParaRPr lang="en-AU" dirty="0"/>
          </a:p>
          <a:p>
            <a:r>
              <a:rPr lang="en-AU" dirty="0" smtClean="0"/>
              <a:t>Option C – Option B plus increased MEPS for air conditioners &gt;65kW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96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finalisation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Changed wording for capacity declaration</a:t>
            </a:r>
          </a:p>
          <a:p>
            <a:r>
              <a:rPr lang="en-AU" dirty="0" smtClean="0"/>
              <a:t>Updated sound declaration to include word ‘noise’ and enhance speaker shape</a:t>
            </a:r>
          </a:p>
          <a:p>
            <a:r>
              <a:rPr lang="en-AU" dirty="0" smtClean="0"/>
              <a:t>Increased size of text and adjust wording</a:t>
            </a:r>
          </a:p>
          <a:p>
            <a:r>
              <a:rPr lang="en-AU" dirty="0" smtClean="0"/>
              <a:t>Removed QR code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60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ZERL – non ducted</a:t>
            </a:r>
            <a:endParaRPr lang="en-AU" dirty="0"/>
          </a:p>
        </p:txBody>
      </p:sp>
      <p:pic>
        <p:nvPicPr>
          <p:cNvPr id="4" name="Picture 3" descr="Zoned Energy Rating Label for non ducted produc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899" y="1116878"/>
            <a:ext cx="6540818" cy="4707255"/>
          </a:xfrm>
          <a:prstGeom prst="rect">
            <a:avLst/>
          </a:prstGeom>
        </p:spPr>
      </p:pic>
      <p:sp>
        <p:nvSpPr>
          <p:cNvPr id="5" name="Oval 4" descr="-"/>
          <p:cNvSpPr/>
          <p:nvPr/>
        </p:nvSpPr>
        <p:spPr>
          <a:xfrm>
            <a:off x="4809392" y="988678"/>
            <a:ext cx="3261946" cy="796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Oval 6" descr="-"/>
          <p:cNvSpPr/>
          <p:nvPr/>
        </p:nvSpPr>
        <p:spPr>
          <a:xfrm>
            <a:off x="1221899" y="1987062"/>
            <a:ext cx="2136763" cy="3516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 descr="-"/>
          <p:cNvSpPr/>
          <p:nvPr/>
        </p:nvSpPr>
        <p:spPr>
          <a:xfrm>
            <a:off x="3358662" y="1922962"/>
            <a:ext cx="360484" cy="2399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 descr="-"/>
          <p:cNvSpPr/>
          <p:nvPr/>
        </p:nvSpPr>
        <p:spPr>
          <a:xfrm>
            <a:off x="6646985" y="1800435"/>
            <a:ext cx="316523" cy="4679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 descr="-"/>
          <p:cNvSpPr/>
          <p:nvPr/>
        </p:nvSpPr>
        <p:spPr>
          <a:xfrm>
            <a:off x="1283677" y="5336931"/>
            <a:ext cx="1028700" cy="4872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27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ZERL – single duct portable (r/c)</a:t>
            </a:r>
            <a:endParaRPr lang="en-AU" dirty="0"/>
          </a:p>
        </p:txBody>
      </p:sp>
      <p:pic>
        <p:nvPicPr>
          <p:cNvPr id="4" name="Content Placeholder 3" descr="Zoned energy rating label for reverse cycle single duct portable product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1813" y="1318846"/>
            <a:ext cx="6268682" cy="4525963"/>
          </a:xfrm>
          <a:prstGeom prst="rect">
            <a:avLst/>
          </a:prstGeom>
        </p:spPr>
      </p:pic>
      <p:sp>
        <p:nvSpPr>
          <p:cNvPr id="5" name="Oval 4" descr="-"/>
          <p:cNvSpPr/>
          <p:nvPr/>
        </p:nvSpPr>
        <p:spPr>
          <a:xfrm>
            <a:off x="2611084" y="2154114"/>
            <a:ext cx="756369" cy="263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Oval 5" descr="-"/>
          <p:cNvSpPr/>
          <p:nvPr/>
        </p:nvSpPr>
        <p:spPr>
          <a:xfrm>
            <a:off x="1090014" y="5257799"/>
            <a:ext cx="2136763" cy="666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4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ZERL – single duct portable (cooling only, water evaporation feature)</a:t>
            </a:r>
            <a:endParaRPr lang="en-AU" dirty="0"/>
          </a:p>
        </p:txBody>
      </p:sp>
      <p:pic>
        <p:nvPicPr>
          <p:cNvPr id="3" name="Picture 2" descr="Zoned energy rating label for single duct cooling only portable products, with supplementary water evaporation fea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07" y="1103514"/>
            <a:ext cx="6276785" cy="4520565"/>
          </a:xfrm>
          <a:prstGeom prst="rect">
            <a:avLst/>
          </a:prstGeom>
        </p:spPr>
      </p:pic>
      <p:sp>
        <p:nvSpPr>
          <p:cNvPr id="5" name="Oval 4" descr="-"/>
          <p:cNvSpPr/>
          <p:nvPr/>
        </p:nvSpPr>
        <p:spPr>
          <a:xfrm>
            <a:off x="3587030" y="1616479"/>
            <a:ext cx="510185" cy="7209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38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ZERL – double duct portable</a:t>
            </a:r>
            <a:endParaRPr lang="en-AU" dirty="0"/>
          </a:p>
        </p:txBody>
      </p:sp>
      <p:pic>
        <p:nvPicPr>
          <p:cNvPr id="4" name="Content Placeholder 3" descr="Zoned energy rating label for double duct portable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7379" y="1186961"/>
            <a:ext cx="6289242" cy="4525963"/>
          </a:xfrm>
          <a:prstGeom prst="rect">
            <a:avLst/>
          </a:prstGeom>
        </p:spPr>
      </p:pic>
      <p:sp>
        <p:nvSpPr>
          <p:cNvPr id="5" name="Oval 4" descr="-"/>
          <p:cNvSpPr/>
          <p:nvPr/>
        </p:nvSpPr>
        <p:spPr>
          <a:xfrm>
            <a:off x="2189285" y="5117122"/>
            <a:ext cx="1090246" cy="666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2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ZERL - ducted</a:t>
            </a:r>
            <a:endParaRPr lang="en-AU" dirty="0"/>
          </a:p>
        </p:txBody>
      </p:sp>
      <p:pic>
        <p:nvPicPr>
          <p:cNvPr id="4" name="Content Placeholder 3" descr="Zoned energy rating label for ducted product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699" y="1178170"/>
            <a:ext cx="6272602" cy="4525963"/>
          </a:xfrm>
          <a:prstGeom prst="rect">
            <a:avLst/>
          </a:prstGeom>
        </p:spPr>
      </p:pic>
      <p:sp>
        <p:nvSpPr>
          <p:cNvPr id="5" name="Oval 4" descr="-"/>
          <p:cNvSpPr/>
          <p:nvPr/>
        </p:nvSpPr>
        <p:spPr>
          <a:xfrm>
            <a:off x="2197845" y="5062294"/>
            <a:ext cx="1723524" cy="7209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99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Calculator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4083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AU" dirty="0"/>
              <a:t>rating information more closely tailored to </a:t>
            </a:r>
            <a:r>
              <a:rPr lang="en-AU" dirty="0" smtClean="0"/>
              <a:t>location</a:t>
            </a:r>
            <a:endParaRPr lang="en-AU" dirty="0"/>
          </a:p>
          <a:p>
            <a:pPr lvl="0"/>
            <a:r>
              <a:rPr lang="en-AU" dirty="0" smtClean="0"/>
              <a:t>more </a:t>
            </a:r>
            <a:r>
              <a:rPr lang="en-AU" dirty="0"/>
              <a:t>accurate running costs</a:t>
            </a:r>
          </a:p>
          <a:p>
            <a:pPr lvl="0"/>
            <a:r>
              <a:rPr lang="en-AU" dirty="0" smtClean="0"/>
              <a:t>options </a:t>
            </a:r>
            <a:r>
              <a:rPr lang="en-AU" dirty="0"/>
              <a:t>to increase or decrease default operating hours (and thus annual energy consumption</a:t>
            </a:r>
            <a:r>
              <a:rPr lang="en-AU" dirty="0" smtClean="0"/>
              <a:t>)</a:t>
            </a:r>
            <a:endParaRPr lang="en-AU" dirty="0"/>
          </a:p>
          <a:p>
            <a:pPr lvl="0"/>
            <a:r>
              <a:rPr lang="en-AU" dirty="0"/>
              <a:t>display of greenhouse gas emissions, using localised emissions intensity </a:t>
            </a:r>
            <a:r>
              <a:rPr lang="en-AU" dirty="0" smtClean="0"/>
              <a:t>data</a:t>
            </a:r>
          </a:p>
          <a:p>
            <a:pPr lvl="0"/>
            <a:r>
              <a:rPr lang="en-AU" dirty="0" smtClean="0"/>
              <a:t>hourly operating costs (rated capacity)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34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of new regulations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1 April 2019 start date </a:t>
            </a:r>
            <a:r>
              <a:rPr lang="en-AU" dirty="0"/>
              <a:t>– </a:t>
            </a:r>
            <a:r>
              <a:rPr lang="en-AU" dirty="0" smtClean="0"/>
              <a:t>for most air conditioners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1 October 2017 (estimated) </a:t>
            </a:r>
            <a:r>
              <a:rPr lang="en-AU" dirty="0"/>
              <a:t>– </a:t>
            </a:r>
            <a:r>
              <a:rPr lang="en-AU" dirty="0" smtClean="0"/>
              <a:t>double </a:t>
            </a:r>
            <a:r>
              <a:rPr lang="en-AU" dirty="0"/>
              <a:t>duct portable air conditioners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1 October 2020 – 65kW plus air conditioners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834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Transition to new requirements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99722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Currently in scope – can be sold for remainder of registration and use existing energy label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Voluntary use of the new label </a:t>
            </a:r>
          </a:p>
          <a:p>
            <a:endParaRPr lang="en-AU" dirty="0"/>
          </a:p>
          <a:p>
            <a:r>
              <a:rPr lang="en-AU" dirty="0"/>
              <a:t>Products newly in scope – grandfathered if can’t comply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Update fee for existing registrations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31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MEPS and labelling </a:t>
            </a:r>
            <a:r>
              <a:rPr lang="en-AU" dirty="0" err="1" smtClean="0"/>
              <a:t>requiremtns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830273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Specified in GEMS Determination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/>
              <a:t>Comments on draft open to all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Four week comment period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Any changes will be re-distributed for further comment before being finalised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7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 bwMode="white">
          <a:xfrm>
            <a:off x="283225" y="1661908"/>
            <a:ext cx="8172005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Commercial air conditioner &gt; 30 kW temperature bins</a:t>
            </a:r>
            <a:endParaRPr lang="en-US" sz="3600" dirty="0"/>
          </a:p>
        </p:txBody>
      </p:sp>
      <p:pic>
        <p:nvPicPr>
          <p:cNvPr id="2" name="Picture 1" descr="Photo of rooftop packaged air condition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008" y="2943691"/>
            <a:ext cx="3906980" cy="25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AS/NZS 3823.4 Amendment 1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5703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Has three zones – Hot/humid, cold &amp; mixed.</a:t>
            </a:r>
          </a:p>
          <a:p>
            <a:r>
              <a:rPr lang="en-AU" dirty="0" smtClean="0"/>
              <a:t>Defines cooling and heating seasons for each.</a:t>
            </a:r>
          </a:p>
          <a:p>
            <a:r>
              <a:rPr lang="en-AU" dirty="0" smtClean="0"/>
              <a:t>Defines outdoor temperatures at which cooling and heating is required.</a:t>
            </a:r>
          </a:p>
          <a:p>
            <a:r>
              <a:rPr lang="en-AU" dirty="0" smtClean="0"/>
              <a:t>Tallies all of these hours and applies a percentage to them to account for the likelihood of use.</a:t>
            </a:r>
          </a:p>
          <a:p>
            <a:r>
              <a:rPr lang="en-AU" dirty="0" smtClean="0"/>
              <a:t>Designed with a domestic application in mind.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6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Commercial use applications &gt;30kW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The supplementary consultation paper asked if products &gt; 30 kW should be rated using different user assumptions. Three submissions agreed.</a:t>
            </a:r>
          </a:p>
          <a:p>
            <a:r>
              <a:rPr lang="en-AU" dirty="0" smtClean="0"/>
              <a:t>New temperature bins and zero load temperatures will be defined for products &gt;30 kW.</a:t>
            </a:r>
          </a:p>
          <a:p>
            <a:r>
              <a:rPr lang="en-AU" dirty="0" smtClean="0"/>
              <a:t>Note, this DOES NOT affect testing requirements.</a:t>
            </a:r>
          </a:p>
          <a:p>
            <a:pPr marL="0" indent="0">
              <a:buNone/>
            </a:pP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55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On-screen Show (4:3)</PresentationFormat>
  <Paragraphs>190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Georgia</vt:lpstr>
      <vt:lpstr>Helvetica</vt:lpstr>
      <vt:lpstr>Office Theme</vt:lpstr>
      <vt:lpstr>1_Office Theme</vt:lpstr>
      <vt:lpstr>Proposed changes to air conditioner regulations  17 March 2017</vt:lpstr>
      <vt:lpstr>Decision Regulation Impact Statement – Option A</vt:lpstr>
      <vt:lpstr>Decision Regulation Impact Statement</vt:lpstr>
      <vt:lpstr>Implementation of new regulations</vt:lpstr>
      <vt:lpstr>Transition to new requirements</vt:lpstr>
      <vt:lpstr>MEPS and labelling requiremtns</vt:lpstr>
      <vt:lpstr>Commercial air conditioner &gt; 30 kW temperature bins</vt:lpstr>
      <vt:lpstr>AS/NZS 3823.4 Amendment 1</vt:lpstr>
      <vt:lpstr>Commercial use applications &gt;30kW</vt:lpstr>
      <vt:lpstr>Commercial use applications (&gt;30kW)</vt:lpstr>
      <vt:lpstr>Representative commercial use</vt:lpstr>
      <vt:lpstr>Baseline report findings</vt:lpstr>
      <vt:lpstr>Baseline report findings </vt:lpstr>
      <vt:lpstr>Baseline report findings - 2020</vt:lpstr>
      <vt:lpstr>Baseline report findings – hours of use</vt:lpstr>
      <vt:lpstr>Proposed cooling/heating temperatures</vt:lpstr>
      <vt:lpstr>Consultation process</vt:lpstr>
      <vt:lpstr>New testing requirements</vt:lpstr>
      <vt:lpstr>Consultation processes</vt:lpstr>
      <vt:lpstr>H2 testing</vt:lpstr>
      <vt:lpstr>Mandatory versus optional testing</vt:lpstr>
      <vt:lpstr>Using default SEER values</vt:lpstr>
      <vt:lpstr>Testing options for products &gt; 30 kW capacity</vt:lpstr>
      <vt:lpstr>Other requirements</vt:lpstr>
      <vt:lpstr>Labelling requirements</vt:lpstr>
      <vt:lpstr>Zoned Energy Rating Label </vt:lpstr>
      <vt:lpstr>Zoned Energy Rating Label</vt:lpstr>
      <vt:lpstr>Developing the Zoned Label</vt:lpstr>
      <vt:lpstr>2017 testing</vt:lpstr>
      <vt:lpstr>2017 finalisation</vt:lpstr>
      <vt:lpstr>The ZERL – non ducted</vt:lpstr>
      <vt:lpstr>ZERL – single duct portable (r/c)</vt:lpstr>
      <vt:lpstr>ZERL – single duct portable (cooling only, water evaporation feature)</vt:lpstr>
      <vt:lpstr>ZERL – double duct portable</vt:lpstr>
      <vt:lpstr>ZERL - ducted</vt:lpstr>
      <vt:lpstr>Calculator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2017-03-21T21:38:05Z</dcterms:created>
  <dcterms:modified xsi:type="dcterms:W3CDTF">2017-03-21T21:38:23Z</dcterms:modified>
</cp:coreProperties>
</file>