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7"/>
    <p:sldMasterId id="2147483648" r:id="rId8"/>
  </p:sldMasterIdLst>
  <p:notesMasterIdLst>
    <p:notesMasterId r:id="rId35"/>
  </p:notesMasterIdLst>
  <p:handoutMasterIdLst>
    <p:handoutMasterId r:id="rId36"/>
  </p:handoutMasterIdLst>
  <p:sldIdLst>
    <p:sldId id="256" r:id="rId9"/>
    <p:sldId id="380" r:id="rId10"/>
    <p:sldId id="326" r:id="rId11"/>
    <p:sldId id="367" r:id="rId12"/>
    <p:sldId id="389" r:id="rId13"/>
    <p:sldId id="368" r:id="rId14"/>
    <p:sldId id="390" r:id="rId15"/>
    <p:sldId id="369" r:id="rId16"/>
    <p:sldId id="382" r:id="rId17"/>
    <p:sldId id="385" r:id="rId18"/>
    <p:sldId id="386" r:id="rId19"/>
    <p:sldId id="408" r:id="rId20"/>
    <p:sldId id="387" r:id="rId21"/>
    <p:sldId id="371" r:id="rId22"/>
    <p:sldId id="402" r:id="rId23"/>
    <p:sldId id="407" r:id="rId24"/>
    <p:sldId id="404" r:id="rId25"/>
    <p:sldId id="405" r:id="rId26"/>
    <p:sldId id="406" r:id="rId27"/>
    <p:sldId id="372" r:id="rId28"/>
    <p:sldId id="393" r:id="rId29"/>
    <p:sldId id="373" r:id="rId30"/>
    <p:sldId id="394" r:id="rId31"/>
    <p:sldId id="395" r:id="rId32"/>
    <p:sldId id="388" r:id="rId33"/>
    <p:sldId id="303" r:id="rId34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ee Roberts" initials="" lastIdx="9" clrIdx="0">
    <p:extLst>
      <p:ext uri="{19B8F6BF-5375-455C-9EA6-DF929625EA0E}">
        <p15:presenceInfo xmlns:p15="http://schemas.microsoft.com/office/powerpoint/2012/main" userId="S-1-5-21-1598628964-66618551-2827047353-416545" providerId="AD"/>
      </p:ext>
    </p:extLst>
  </p:cmAuthor>
  <p:cmAuthor id="2" name="Eddy Vickery" initials="EV" lastIdx="10" clrIdx="1">
    <p:extLst>
      <p:ext uri="{19B8F6BF-5375-455C-9EA6-DF929625EA0E}">
        <p15:presenceInfo xmlns:p15="http://schemas.microsoft.com/office/powerpoint/2012/main" userId="S-1-5-21-1598628964-66618551-2827047353-404897" providerId="AD"/>
      </p:ext>
    </p:extLst>
  </p:cmAuthor>
  <p:cmAuthor id="3" name="Sam Smith" initials="SS" lastIdx="7" clrIdx="2">
    <p:extLst>
      <p:ext uri="{19B8F6BF-5375-455C-9EA6-DF929625EA0E}">
        <p15:presenceInfo xmlns:p15="http://schemas.microsoft.com/office/powerpoint/2012/main" userId="S-1-5-21-1598628964-66618551-2827047353-447525" providerId="AD"/>
      </p:ext>
    </p:extLst>
  </p:cmAuthor>
  <p:cmAuthor id="4" name="David Rochford" initials="DR" lastIdx="11" clrIdx="3">
    <p:extLst>
      <p:ext uri="{19B8F6BF-5375-455C-9EA6-DF929625EA0E}">
        <p15:presenceInfo xmlns:p15="http://schemas.microsoft.com/office/powerpoint/2012/main" userId="S-1-5-21-1598628964-66618551-2827047353-416561" providerId="AD"/>
      </p:ext>
    </p:extLst>
  </p:cmAuthor>
  <p:cmAuthor id="5" name="Ben Costelloe" initials="BC" lastIdx="3" clrIdx="4">
    <p:extLst>
      <p:ext uri="{19B8F6BF-5375-455C-9EA6-DF929625EA0E}">
        <p15:presenceInfo xmlns:p15="http://schemas.microsoft.com/office/powerpoint/2012/main" userId="S-1-5-21-1598628964-66618551-2827047353-4165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6A7"/>
    <a:srgbClr val="F38DE4"/>
    <a:srgbClr val="FFFFFF"/>
    <a:srgbClr val="4698CB"/>
    <a:srgbClr val="F8E08E"/>
    <a:srgbClr val="215732"/>
    <a:srgbClr val="2157CB"/>
    <a:srgbClr val="4A7729"/>
    <a:srgbClr val="FF585D"/>
    <a:srgbClr val="212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86458" autoAdjust="0"/>
  </p:normalViewPr>
  <p:slideViewPr>
    <p:cSldViewPr>
      <p:cViewPr varScale="1">
        <p:scale>
          <a:sx n="78" d="100"/>
          <a:sy n="78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43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072" cy="49522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844" y="0"/>
            <a:ext cx="2944072" cy="49522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5AA94B-07AA-C049-BF63-778694D1E319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9198"/>
            <a:ext cx="2944072" cy="495220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844" y="9409198"/>
            <a:ext cx="2944072" cy="495220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F2BEF7C-DB66-F74E-99B8-C1552CD90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072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28" y="0"/>
            <a:ext cx="2944072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6" y="4705389"/>
            <a:ext cx="4981788" cy="44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0779"/>
            <a:ext cx="2944072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2" rIns="91184" bIns="4559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28" y="9410779"/>
            <a:ext cx="2944072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2" rIns="91184" bIns="4559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7A3F795-6DA9-6945-A8C4-D2F84077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37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0870" indent="-284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9800" indent="-2279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5719" indent="-2279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1639" indent="-2279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7559" indent="-227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3479" indent="-227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9399" indent="-227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5319" indent="-227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08A732-6726-1D47-A067-D93C1BC3AC7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baseline="0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6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43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5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9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48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14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defTabSz="899130">
              <a:buFont typeface="Arial" panose="020B0604020202020204" pitchFamily="34" charset="0"/>
              <a:buNone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12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31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39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71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1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95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53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73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79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76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7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0870" indent="-284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9800" indent="-2279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5719" indent="-2279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1639" indent="-2279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7559" indent="-227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3479" indent="-227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9399" indent="-227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5319" indent="-227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125FFE-7034-A147-B628-DCA72B84E7D1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AU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8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0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8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7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smtClean="0"/>
              <a:t>To see </a:t>
            </a:r>
            <a:r>
              <a:rPr lang="en-AU" dirty="0" smtClean="0"/>
              <a:t>this slide correctly you need to view the presentation in Slide Show mode.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3F795-6DA9-6945-A8C4-D2F840778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6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08883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11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xi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84150" indent="0">
              <a:spcBef>
                <a:spcPts val="60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3573017"/>
            <a:ext cx="8640960" cy="259228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800" baseline="0">
                <a:solidFill>
                  <a:srgbClr val="000000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40960" cy="2014984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xibl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20072" y="1412776"/>
            <a:ext cx="3672408" cy="475252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800" baseline="0">
                <a:solidFill>
                  <a:srgbClr val="000000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You can add a chart, table, graph or image by clicking the icons below.</a:t>
            </a:r>
          </a:p>
          <a:p>
            <a:pPr lvl="4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4824536" cy="4752528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84150" indent="0">
              <a:spcBef>
                <a:spcPts val="60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40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ox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4" y="1412875"/>
            <a:ext cx="8641656" cy="576263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txBody>
          <a:bodyPr vert="horz" anchor="ctr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dirty="0"/>
              <a:t>Click to edit Box heading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50825" y="1989138"/>
            <a:ext cx="8641655" cy="42481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84150" indent="0">
              <a:spcBef>
                <a:spcPts val="60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75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ox with Blu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1989138"/>
            <a:ext cx="4249167" cy="4176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4008" y="1989138"/>
            <a:ext cx="4249738" cy="4176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4" y="1412875"/>
            <a:ext cx="4249167" cy="576263"/>
          </a:xfrm>
          <a:prstGeom prst="rect">
            <a:avLst/>
          </a:prstGeom>
          <a:solidFill>
            <a:srgbClr val="4A7729"/>
          </a:solidFill>
        </p:spPr>
        <p:txBody>
          <a:bodyPr vert="horz" anchor="ctr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44008" y="1412875"/>
            <a:ext cx="4249167" cy="576263"/>
          </a:xfrm>
          <a:prstGeom prst="rect">
            <a:avLst/>
          </a:prstGeom>
          <a:solidFill>
            <a:srgbClr val="4A7729"/>
          </a:solidFill>
        </p:spPr>
        <p:txBody>
          <a:bodyPr vert="horz" anchor="ctr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84150" indent="0">
              <a:spcBef>
                <a:spcPts val="60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277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/Graph/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5223322"/>
            <a:ext cx="8640960" cy="1085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50824" y="1412776"/>
            <a:ext cx="8641655" cy="3745012"/>
          </a:xfrm>
          <a:prstGeom prst="rect">
            <a:avLst/>
          </a:prstGeom>
        </p:spPr>
        <p:txBody>
          <a:bodyPr vert="horz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add table, chart, graph, image or text content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84150" indent="0">
              <a:spcBef>
                <a:spcPts val="60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02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12420"/>
            <a:ext cx="2088232" cy="4759780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339974" y="1412776"/>
            <a:ext cx="6552506" cy="475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800" baseline="0"/>
            </a:lvl1pPr>
          </a:lstStyle>
          <a:p>
            <a:pPr lvl="0"/>
            <a:r>
              <a:rPr lang="en-US" sz="1800" dirty="0"/>
              <a:t>Click to add table, graph, chart, picture or content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84150" indent="0">
              <a:spcBef>
                <a:spcPts val="60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4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12776"/>
            <a:ext cx="2088232" cy="2307773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339974" y="1412776"/>
            <a:ext cx="6552506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800" baseline="0"/>
            </a:lvl1pPr>
          </a:lstStyle>
          <a:p>
            <a:pPr lvl="0"/>
            <a:r>
              <a:rPr lang="en-US" sz="1800" dirty="0"/>
              <a:t>Click to add table, graph, chart, picture or content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51520" y="3861048"/>
            <a:ext cx="2088232" cy="2307773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339974" y="3861404"/>
            <a:ext cx="6552506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800" baseline="0"/>
            </a:lvl1pPr>
          </a:lstStyle>
          <a:p>
            <a:pPr lvl="0"/>
            <a:r>
              <a:rPr lang="en-US" sz="1800" dirty="0"/>
              <a:t>Click to add table, graph, chart, picture or content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84150" indent="0">
              <a:spcBef>
                <a:spcPts val="60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71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12776"/>
            <a:ext cx="2088232" cy="1514476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339974" y="1412776"/>
            <a:ext cx="655250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800" baseline="0"/>
            </a:lvl1pPr>
          </a:lstStyle>
          <a:p>
            <a:pPr lvl="0"/>
            <a:r>
              <a:rPr lang="en-US" sz="1800" dirty="0"/>
              <a:t>Click to add table, graph, chart, picture or content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51520" y="3068605"/>
            <a:ext cx="2088232" cy="1514476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339974" y="3068960"/>
            <a:ext cx="655250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800" baseline="0"/>
            </a:lvl1pPr>
          </a:lstStyle>
          <a:p>
            <a:pPr lvl="0"/>
            <a:r>
              <a:rPr lang="en-US" sz="1800" dirty="0"/>
              <a:t>Click to add table, graph, chart, picture or content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4724789"/>
            <a:ext cx="2088232" cy="1514476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2339974" y="4725144"/>
            <a:ext cx="655250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>
              <a:defRPr sz="1800" baseline="0"/>
            </a:lvl1pPr>
          </a:lstStyle>
          <a:p>
            <a:pPr lvl="0"/>
            <a:r>
              <a:rPr lang="en-US" sz="1800" dirty="0"/>
              <a:t>Click to add table, graph, chart, picture or content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0400" anchor="t"/>
          <a:lstStyle>
            <a:lvl1pPr marL="184150" indent="0">
              <a:spcBef>
                <a:spcPts val="60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Heading (28pt Arial Bold)</a:t>
            </a:r>
            <a:br>
              <a:rPr lang="en-US" dirty="0"/>
            </a:br>
            <a:r>
              <a:rPr lang="en-US" dirty="0"/>
              <a:t>Two lines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12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" y="1523"/>
            <a:ext cx="9175936" cy="688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47310 GEMS Regulator_BG_no grey.jpg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4"/>
          <a:stretch/>
        </p:blipFill>
        <p:spPr>
          <a:xfrm>
            <a:off x="0" y="6477000"/>
            <a:ext cx="9139954" cy="38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60" r:id="rId4"/>
    <p:sldLayoutId id="2147483656" r:id="rId5"/>
    <p:sldLayoutId id="2147483657" r:id="rId6"/>
    <p:sldLayoutId id="2147483658" r:id="rId7"/>
    <p:sldLayoutId id="2147483659" r:id="rId8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413F47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413F4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413F4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413F4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rgbClr val="413F4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rgbClr val="413F4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rgbClr val="413F4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rgbClr val="413F4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rgbClr val="413F4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forthetick.com.a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energyrating@environment.gov.a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yrating@environment.gov.au" TargetMode="External"/><Relationship Id="rId2" Type="http://schemas.openxmlformats.org/officeDocument/2006/relationships/hyperlink" Target="http://www.energyrating.gov.a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rating.gov.a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lookforthetick.com.au/" TargetMode="External"/><Relationship Id="rId4" Type="http://schemas.openxmlformats.org/officeDocument/2006/relationships/hyperlink" Target="mailto:energyrating@environment.gov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-1GuVgeeM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2276475"/>
            <a:ext cx="7200900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3200" b="1" dirty="0">
                <a:solidFill>
                  <a:schemeClr val="tx1"/>
                </a:solidFill>
                <a:latin typeface="Arial" charset="0"/>
              </a:rPr>
              <a:t>Air Conditioner Regulation and the Zoned Energy Rating Label</a:t>
            </a:r>
            <a:br>
              <a:rPr lang="en-US" sz="3200" b="1" dirty="0">
                <a:solidFill>
                  <a:schemeClr val="tx1"/>
                </a:solidFill>
                <a:latin typeface="Arial" charset="0"/>
              </a:rPr>
            </a:br>
            <a:endParaRPr lang="en-US" sz="3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4941888"/>
            <a:ext cx="6400800" cy="122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Dr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Sam Smith</a:t>
            </a:r>
          </a:p>
          <a:p>
            <a:r>
              <a:rPr lang="en-AU" sz="1700" dirty="0" smtClean="0">
                <a:solidFill>
                  <a:srgbClr val="000000"/>
                </a:solidFill>
                <a:latin typeface="Arial" charset="0"/>
              </a:rPr>
              <a:t>4 September 2019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Old label vs. new label:</a:t>
            </a:r>
            <a:br>
              <a:rPr lang="en-AU" dirty="0"/>
            </a:br>
            <a:r>
              <a:rPr lang="en-AU" dirty="0"/>
              <a:t>What’s changed and why?</a:t>
            </a:r>
          </a:p>
        </p:txBody>
      </p:sp>
      <p:pic>
        <p:nvPicPr>
          <p:cNvPr id="11" name="Picture 10" descr="OLD ENERGY RATING LABEL "/>
          <p:cNvPicPr/>
          <p:nvPr/>
        </p:nvPicPr>
        <p:blipFill>
          <a:blip r:embed="rId3"/>
          <a:stretch>
            <a:fillRect/>
          </a:stretch>
        </p:blipFill>
        <p:spPr>
          <a:xfrm>
            <a:off x="327426" y="1254890"/>
            <a:ext cx="4187102" cy="2811739"/>
          </a:xfrm>
          <a:prstGeom prst="rect">
            <a:avLst/>
          </a:prstGeom>
        </p:spPr>
      </p:pic>
      <p:pic>
        <p:nvPicPr>
          <p:cNvPr id="12" name="Picture 11" descr="NEW ZERL LABEL"/>
          <p:cNvPicPr/>
          <p:nvPr/>
        </p:nvPicPr>
        <p:blipFill rotWithShape="1">
          <a:blip r:embed="rId4"/>
          <a:srcRect l="1717" t="2402" r="2902" b="2402"/>
          <a:stretch/>
        </p:blipFill>
        <p:spPr>
          <a:xfrm>
            <a:off x="4788023" y="1223528"/>
            <a:ext cx="4032449" cy="28535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4089772"/>
            <a:ext cx="4249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Old label:</a:t>
            </a:r>
            <a:r>
              <a:rPr lang="en-AU" sz="2000" dirty="0"/>
              <a:t> </a:t>
            </a:r>
            <a:r>
              <a:rPr lang="en-AU" sz="2000" dirty="0" smtClean="0"/>
              <a:t>Capacity </a:t>
            </a:r>
            <a:r>
              <a:rPr lang="en-AU" sz="2000" dirty="0"/>
              <a:t>and power in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No clear indication of annual power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Implied </a:t>
            </a:r>
            <a:r>
              <a:rPr lang="en-AU" sz="2000" dirty="0"/>
              <a:t>same performance all across Australia and New Zealand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3228" y="4077072"/>
            <a:ext cx="4450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New label: </a:t>
            </a:r>
            <a:r>
              <a:rPr lang="en-AU" sz="2000" dirty="0" smtClean="0"/>
              <a:t>Capacity </a:t>
            </a:r>
            <a:r>
              <a:rPr lang="en-AU" sz="2000" dirty="0"/>
              <a:t>in kW, power use in kWh showing expected annual power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Capacity at 2</a:t>
            </a:r>
            <a:r>
              <a:rPr lang="en-A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°</a:t>
            </a:r>
            <a:r>
              <a:rPr lang="en-AU" sz="2000" dirty="0" smtClean="0"/>
              <a:t>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Zoned </a:t>
            </a:r>
            <a:r>
              <a:rPr lang="en-AU" sz="2000" dirty="0"/>
              <a:t>rating showing different performance in different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Includes noise </a:t>
            </a:r>
            <a:r>
              <a:rPr lang="en-AU" sz="2000" dirty="0" smtClean="0"/>
              <a:t>ratings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3081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&quot;&quot;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087"/>
          <a:stretch/>
        </p:blipFill>
        <p:spPr>
          <a:xfrm rot="5400000">
            <a:off x="5072632" y="2487011"/>
            <a:ext cx="5191423" cy="273630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19" y="1412775"/>
            <a:ext cx="6045213" cy="5038099"/>
          </a:xfrm>
        </p:spPr>
        <p:txBody>
          <a:bodyPr>
            <a:normAutofit/>
          </a:bodyPr>
          <a:lstStyle/>
          <a:p>
            <a:r>
              <a:rPr lang="en-AU" sz="2000" dirty="0"/>
              <a:t>The </a:t>
            </a:r>
            <a:r>
              <a:rPr lang="en-AU" sz="2000" b="1" u="sng" dirty="0"/>
              <a:t>MOST</a:t>
            </a:r>
            <a:r>
              <a:rPr lang="en-AU" sz="2000" dirty="0"/>
              <a:t> important thing </a:t>
            </a:r>
            <a:r>
              <a:rPr lang="en-AU" sz="2000" dirty="0" smtClean="0"/>
              <a:t>for a customer is </a:t>
            </a:r>
            <a:r>
              <a:rPr lang="en-AU" sz="2000" dirty="0"/>
              <a:t>to get </a:t>
            </a:r>
            <a:r>
              <a:rPr lang="en-AU" sz="2000" dirty="0" smtClean="0"/>
              <a:t>the right </a:t>
            </a:r>
            <a:r>
              <a:rPr lang="en-AU" sz="2000" dirty="0"/>
              <a:t>size </a:t>
            </a:r>
            <a:r>
              <a:rPr lang="en-AU" sz="2000" dirty="0" smtClean="0"/>
              <a:t>air conditioner for their space. </a:t>
            </a:r>
            <a:endParaRPr lang="en-AU" sz="2000" dirty="0"/>
          </a:p>
          <a:p>
            <a:r>
              <a:rPr lang="en-AU" sz="2000" dirty="0" smtClean="0"/>
              <a:t>Note: ‘size’ </a:t>
            </a:r>
            <a:r>
              <a:rPr lang="en-AU" sz="2000" dirty="0"/>
              <a:t>is </a:t>
            </a:r>
            <a:r>
              <a:rPr lang="en-AU" sz="2000" dirty="0" smtClean="0"/>
              <a:t>the cooling/heating </a:t>
            </a:r>
            <a:r>
              <a:rPr lang="en-AU" sz="2000" dirty="0"/>
              <a:t>capacity, not the physical </a:t>
            </a:r>
            <a:r>
              <a:rPr lang="en-AU" sz="2000" dirty="0" smtClean="0"/>
              <a:t>dimensions of the air conditioner.</a:t>
            </a:r>
            <a:endParaRPr lang="en-AU" sz="2000" dirty="0"/>
          </a:p>
          <a:p>
            <a:pPr lvl="1"/>
            <a:r>
              <a:rPr lang="en-AU" sz="2000" dirty="0"/>
              <a:t>Too </a:t>
            </a:r>
            <a:r>
              <a:rPr lang="en-AU" sz="2000" dirty="0" smtClean="0"/>
              <a:t>small? Inefficient, air conditioner will be working harder for longer.</a:t>
            </a:r>
            <a:endParaRPr lang="en-AU" sz="2000" dirty="0"/>
          </a:p>
          <a:p>
            <a:pPr lvl="1"/>
            <a:r>
              <a:rPr lang="en-AU" sz="2000" dirty="0"/>
              <a:t>A little too </a:t>
            </a:r>
            <a:r>
              <a:rPr lang="en-AU" sz="2000" dirty="0" smtClean="0"/>
              <a:t>big? </a:t>
            </a:r>
            <a:r>
              <a:rPr lang="en-AU" sz="2000" dirty="0"/>
              <a:t>This is ok, the unit will still work </a:t>
            </a:r>
            <a:r>
              <a:rPr lang="en-AU" sz="2000" dirty="0" smtClean="0"/>
              <a:t>efficiently.</a:t>
            </a:r>
            <a:endParaRPr lang="en-AU" sz="2000" dirty="0"/>
          </a:p>
          <a:p>
            <a:pPr lvl="1"/>
            <a:r>
              <a:rPr lang="en-AU" sz="2000" dirty="0"/>
              <a:t>Way too big? Too expensive </a:t>
            </a:r>
            <a:r>
              <a:rPr lang="en-AU" sz="2000" dirty="0" smtClean="0"/>
              <a:t>for what they need, </a:t>
            </a:r>
            <a:r>
              <a:rPr lang="en-AU" sz="2000" dirty="0"/>
              <a:t>becomes less </a:t>
            </a:r>
            <a:r>
              <a:rPr lang="en-AU" sz="2000" dirty="0" smtClean="0"/>
              <a:t>efficient</a:t>
            </a:r>
            <a:r>
              <a:rPr lang="en-AU" sz="2000" dirty="0"/>
              <a:t> </a:t>
            </a:r>
            <a:r>
              <a:rPr lang="en-AU" sz="2000" dirty="0" smtClean="0"/>
              <a:t>as it will cycle on and off too frequently</a:t>
            </a:r>
          </a:p>
          <a:p>
            <a:r>
              <a:rPr lang="en-AU" sz="2000" dirty="0" smtClean="0"/>
              <a:t>For sizing: consider the area of the space to condition, external wall material, </a:t>
            </a:r>
            <a:r>
              <a:rPr lang="en-AU" sz="2000" dirty="0"/>
              <a:t>insulation, </a:t>
            </a:r>
            <a:r>
              <a:rPr lang="en-AU" sz="2000" dirty="0" smtClean="0"/>
              <a:t>windows, shading and orientation.</a:t>
            </a:r>
            <a:endParaRPr lang="en-AU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Air conditioner sizing</a:t>
            </a:r>
          </a:p>
        </p:txBody>
      </p:sp>
      <p:grpSp>
        <p:nvGrpSpPr>
          <p:cNvPr id="4" name="Group 3" descr="&quot;&quot;"/>
          <p:cNvGrpSpPr/>
          <p:nvPr/>
        </p:nvGrpSpPr>
        <p:grpSpPr>
          <a:xfrm>
            <a:off x="6876257" y="3563707"/>
            <a:ext cx="1440160" cy="1944216"/>
            <a:chOff x="6372200" y="3573016"/>
            <a:chExt cx="1440160" cy="1944216"/>
          </a:xfrm>
        </p:grpSpPr>
        <p:grpSp>
          <p:nvGrpSpPr>
            <p:cNvPr id="29" name="Group 28"/>
            <p:cNvGrpSpPr/>
            <p:nvPr/>
          </p:nvGrpSpPr>
          <p:grpSpPr>
            <a:xfrm>
              <a:off x="6372200" y="3573016"/>
              <a:ext cx="1440160" cy="1944216"/>
              <a:chOff x="6372200" y="3573016"/>
              <a:chExt cx="1440160" cy="1944216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7812360" y="3573016"/>
                <a:ext cx="0" cy="1944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6372200" y="3645024"/>
                <a:ext cx="0" cy="10081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6372200" y="3645024"/>
                <a:ext cx="504056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6876256" y="3573016"/>
                <a:ext cx="936104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6372200" y="4670892"/>
                <a:ext cx="504056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6876256" y="5517232"/>
                <a:ext cx="936104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6876256" y="4653136"/>
                <a:ext cx="0" cy="86409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 flipH="1">
                <a:off x="6876255" y="3573016"/>
                <a:ext cx="2" cy="931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61"/>
            <p:cNvSpPr/>
            <p:nvPr/>
          </p:nvSpPr>
          <p:spPr bwMode="auto">
            <a:xfrm>
              <a:off x="6876255" y="3573016"/>
              <a:ext cx="936105" cy="19442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375659" y="3654617"/>
              <a:ext cx="500595" cy="9950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7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use the Zoned Energy Rating Label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5256584" cy="4752528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AU" sz="2400" b="1" dirty="0"/>
              <a:t>Step </a:t>
            </a:r>
            <a:r>
              <a:rPr lang="en-AU" sz="2400" b="1" dirty="0" smtClean="0"/>
              <a:t>1: </a:t>
            </a:r>
            <a:r>
              <a:rPr lang="en-AU" sz="2400" dirty="0" smtClean="0"/>
              <a:t>Find </a:t>
            </a:r>
            <a:r>
              <a:rPr lang="en-AU" sz="2400" dirty="0"/>
              <a:t>out what size air conditioner you need for your space. </a:t>
            </a:r>
            <a:endParaRPr lang="en-AU" sz="2400" dirty="0" smtClean="0"/>
          </a:p>
          <a:p>
            <a:pPr>
              <a:spcAft>
                <a:spcPts val="2000"/>
              </a:spcAft>
            </a:pPr>
            <a:r>
              <a:rPr lang="en-AU" sz="2400" b="1" dirty="0"/>
              <a:t>Step 2: </a:t>
            </a:r>
            <a:r>
              <a:rPr lang="en-AU" sz="2400" dirty="0" smtClean="0"/>
              <a:t>Figure </a:t>
            </a:r>
            <a:r>
              <a:rPr lang="en-AU" sz="2400" dirty="0"/>
              <a:t>out what zone you are in</a:t>
            </a:r>
            <a:r>
              <a:rPr lang="en-AU" sz="2400" dirty="0" smtClean="0"/>
              <a:t>.</a:t>
            </a:r>
          </a:p>
          <a:p>
            <a:pPr>
              <a:spcAft>
                <a:spcPts val="2000"/>
              </a:spcAft>
            </a:pPr>
            <a:r>
              <a:rPr lang="en-AU" sz="2400" b="1" dirty="0"/>
              <a:t>Step 3: </a:t>
            </a:r>
            <a:r>
              <a:rPr lang="en-AU" sz="2400" dirty="0" smtClean="0"/>
              <a:t>Compare </a:t>
            </a:r>
            <a:r>
              <a:rPr lang="en-AU" sz="2400" dirty="0"/>
              <a:t>star ratings on air conditioner performance in your zone.</a:t>
            </a:r>
            <a:r>
              <a:rPr lang="en-AU" sz="2400" dirty="0" smtClean="0"/>
              <a:t> </a:t>
            </a:r>
          </a:p>
          <a:p>
            <a:pPr>
              <a:spcAft>
                <a:spcPts val="2000"/>
              </a:spcAft>
            </a:pPr>
            <a:r>
              <a:rPr lang="en-AU" sz="2400" b="1" dirty="0"/>
              <a:t>Step 4: </a:t>
            </a:r>
            <a:r>
              <a:rPr lang="en-AU" sz="2400" dirty="0" smtClean="0"/>
              <a:t>Work </a:t>
            </a:r>
            <a:r>
              <a:rPr lang="en-AU" sz="2400" dirty="0"/>
              <a:t>out how much it costs to run per year.</a:t>
            </a:r>
          </a:p>
        </p:txBody>
      </p:sp>
      <p:pic>
        <p:nvPicPr>
          <p:cNvPr id="11" name="Picture 10" descr="&quot;&quot;"/>
          <p:cNvPicPr>
            <a:picLocks noChangeAspect="1"/>
          </p:cNvPicPr>
          <p:nvPr/>
        </p:nvPicPr>
        <p:blipFill rotWithShape="1">
          <a:blip r:embed="rId3"/>
          <a:srcRect t="5142" b="7431"/>
          <a:stretch/>
        </p:blipFill>
        <p:spPr>
          <a:xfrm>
            <a:off x="5796136" y="1280169"/>
            <a:ext cx="2347689" cy="1142883"/>
          </a:xfrm>
          <a:prstGeom prst="rect">
            <a:avLst/>
          </a:prstGeom>
        </p:spPr>
      </p:pic>
      <p:pic>
        <p:nvPicPr>
          <p:cNvPr id="13" name="Picture 12" descr="&quot;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661" y="2418689"/>
            <a:ext cx="2329903" cy="1298343"/>
          </a:xfrm>
          <a:prstGeom prst="rect">
            <a:avLst/>
          </a:prstGeom>
        </p:spPr>
      </p:pic>
      <p:pic>
        <p:nvPicPr>
          <p:cNvPr id="14" name="Picture 13" descr="&quot;&quo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717032"/>
            <a:ext cx="2401046" cy="1298343"/>
          </a:xfrm>
          <a:prstGeom prst="rect">
            <a:avLst/>
          </a:prstGeom>
        </p:spPr>
      </p:pic>
      <p:pic>
        <p:nvPicPr>
          <p:cNvPr id="16" name="Picture 15" descr="&quot;&quot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711" y="5049272"/>
            <a:ext cx="2347689" cy="13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/>
              <a:t>Store retailers should ensure they advise customers to use a licensed technician to install and service their air conditioner. Installers must hold a refrigerant handling license, issued by the Australian Refrigeration Council. </a:t>
            </a:r>
            <a:r>
              <a:rPr lang="en-AU" dirty="0" smtClean="0">
                <a:hlinkClick r:id="rId3"/>
              </a:rPr>
              <a:t>lookforthetick.com.au</a:t>
            </a:r>
            <a:r>
              <a:rPr lang="en-AU" dirty="0" smtClean="0"/>
              <a:t> </a:t>
            </a:r>
            <a:endParaRPr lang="en-AU" dirty="0"/>
          </a:p>
          <a:p>
            <a:r>
              <a:rPr lang="en-AU" b="1" u="sng" dirty="0"/>
              <a:t>Portable units</a:t>
            </a:r>
            <a:r>
              <a:rPr lang="en-AU" dirty="0"/>
              <a:t> can be installed by customers but should still be serviced by someone with a refrigerant handling license.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Use a licensed installer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Installation</a:t>
            </a:r>
            <a:endParaRPr lang="en-AU" dirty="0"/>
          </a:p>
        </p:txBody>
      </p:sp>
      <p:pic>
        <p:nvPicPr>
          <p:cNvPr id="3" name="Picture 4" descr="&quot;&quot;"/>
          <p:cNvPicPr>
            <a:picLocks noChangeAspect="1"/>
          </p:cNvPicPr>
          <p:nvPr/>
        </p:nvPicPr>
        <p:blipFill rotWithShape="1">
          <a:blip r:embed="rId4"/>
          <a:srcRect l="8725" t="7662" r="8558" b="20824"/>
          <a:stretch/>
        </p:blipFill>
        <p:spPr>
          <a:xfrm>
            <a:off x="5724128" y="2420888"/>
            <a:ext cx="2520280" cy="24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&quot;&quot;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0152" y="1531937"/>
            <a:ext cx="3133725" cy="45148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376496"/>
            <a:ext cx="5904656" cy="4932824"/>
          </a:xfrm>
        </p:spPr>
        <p:txBody>
          <a:bodyPr>
            <a:normAutofit fontScale="92500" lnSpcReduction="10000"/>
          </a:bodyPr>
          <a:lstStyle/>
          <a:p>
            <a:r>
              <a:rPr lang="en-AU" sz="2000" dirty="0"/>
              <a:t>From 1 April </a:t>
            </a:r>
            <a:r>
              <a:rPr lang="en-AU" sz="2000" dirty="0" smtClean="0"/>
              <a:t>2020 all </a:t>
            </a:r>
            <a:r>
              <a:rPr lang="en-AU" sz="2000" b="1" u="sng" dirty="0" smtClean="0"/>
              <a:t>new</a:t>
            </a:r>
            <a:r>
              <a:rPr lang="en-AU" sz="2000" dirty="0" smtClean="0"/>
              <a:t> portable air conditioners:</a:t>
            </a:r>
          </a:p>
          <a:p>
            <a:pPr lvl="1"/>
            <a:r>
              <a:rPr lang="en-AU" sz="2000" dirty="0" smtClean="0"/>
              <a:t>must </a:t>
            </a:r>
            <a:r>
              <a:rPr lang="en-AU" sz="2000" dirty="0"/>
              <a:t>be registered </a:t>
            </a:r>
            <a:endParaRPr lang="en-AU" sz="2000" dirty="0" smtClean="0"/>
          </a:p>
          <a:p>
            <a:pPr lvl="1"/>
            <a:r>
              <a:rPr lang="en-AU" sz="2000" dirty="0" smtClean="0"/>
              <a:t>must display </a:t>
            </a:r>
            <a:r>
              <a:rPr lang="en-AU" sz="2000" dirty="0"/>
              <a:t>a ZERL prior to being </a:t>
            </a:r>
            <a:r>
              <a:rPr lang="en-AU" sz="2000" dirty="0" smtClean="0"/>
              <a:t>sold.</a:t>
            </a:r>
            <a:endParaRPr lang="en-AU" sz="2000" dirty="0"/>
          </a:p>
          <a:p>
            <a:r>
              <a:rPr lang="en-AU" sz="2000" dirty="0" smtClean="0"/>
              <a:t>Existing stock in </a:t>
            </a:r>
            <a:r>
              <a:rPr lang="en-AU" sz="2000" dirty="0"/>
              <a:t>Australia prior to 1 April </a:t>
            </a:r>
            <a:r>
              <a:rPr lang="en-AU" sz="2000" dirty="0" smtClean="0"/>
              <a:t>2020:</a:t>
            </a:r>
          </a:p>
          <a:p>
            <a:pPr lvl="1"/>
            <a:r>
              <a:rPr lang="en-AU" sz="2000" dirty="0" smtClean="0"/>
              <a:t>may </a:t>
            </a:r>
            <a:r>
              <a:rPr lang="en-AU" sz="2000" dirty="0"/>
              <a:t>be sold until exhausted without registering or displaying a ZERL (some conditions apply). </a:t>
            </a:r>
          </a:p>
          <a:p>
            <a:r>
              <a:rPr lang="en-AU" sz="2000" dirty="0"/>
              <a:t>P</a:t>
            </a:r>
            <a:r>
              <a:rPr lang="en-AU" sz="2000" dirty="0" smtClean="0"/>
              <a:t>ortable </a:t>
            </a:r>
            <a:r>
              <a:rPr lang="en-AU" sz="2000" dirty="0"/>
              <a:t>evaporative coolers </a:t>
            </a:r>
            <a:r>
              <a:rPr lang="en-AU" sz="2000" dirty="0" smtClean="0"/>
              <a:t>do not need to be registered</a:t>
            </a:r>
            <a:r>
              <a:rPr lang="en-AU" sz="2000" dirty="0"/>
              <a:t>.</a:t>
            </a:r>
          </a:p>
          <a:p>
            <a:r>
              <a:rPr lang="en-AU" sz="2000" dirty="0"/>
              <a:t>The star rating for </a:t>
            </a:r>
            <a:r>
              <a:rPr lang="en-AU" sz="2000" u="sng" dirty="0"/>
              <a:t>all</a:t>
            </a:r>
            <a:r>
              <a:rPr lang="en-AU" sz="2000" dirty="0"/>
              <a:t> single-duct portable units is </a:t>
            </a:r>
            <a:r>
              <a:rPr lang="en-AU" sz="2000" dirty="0" smtClean="0"/>
              <a:t>zero.</a:t>
            </a:r>
          </a:p>
          <a:p>
            <a:r>
              <a:rPr lang="en-AU" sz="2000" b="1" u="sng" dirty="0" smtClean="0"/>
              <a:t>If </a:t>
            </a:r>
            <a:r>
              <a:rPr lang="en-AU" sz="2000" b="1" u="sng" dirty="0"/>
              <a:t>you are unsure</a:t>
            </a:r>
            <a:r>
              <a:rPr lang="en-AU" sz="2000" dirty="0"/>
              <a:t> about the registration and labelling requirements for any portable units that you sell, please check with your supplier. You can also contact </a:t>
            </a:r>
            <a:r>
              <a:rPr lang="en-AU" sz="2000" dirty="0">
                <a:hlinkClick r:id="rId4"/>
              </a:rPr>
              <a:t>energyrating@environment.gov.au</a:t>
            </a:r>
            <a:r>
              <a:rPr lang="en-AU" sz="20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Portable air conditioners</a:t>
            </a:r>
          </a:p>
        </p:txBody>
      </p:sp>
    </p:spTree>
    <p:extLst>
      <p:ext uri="{BB962C8B-B14F-4D97-AF65-F5344CB8AC3E}">
        <p14:creationId xmlns:p14="http://schemas.microsoft.com/office/powerpoint/2010/main" val="9381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0825" y="1989138"/>
            <a:ext cx="8569647" cy="4176166"/>
          </a:xfrm>
        </p:spPr>
        <p:txBody>
          <a:bodyPr/>
          <a:lstStyle/>
          <a:p>
            <a:pPr defTabSz="899130">
              <a:spcAft>
                <a:spcPts val="600"/>
              </a:spcAft>
              <a:defRPr/>
            </a:pPr>
            <a:r>
              <a:rPr lang="en-AU" sz="2200" dirty="0"/>
              <a:t>A</a:t>
            </a:r>
            <a:r>
              <a:rPr lang="en-AU" sz="2200" dirty="0" smtClean="0"/>
              <a:t>ir conditioners </a:t>
            </a:r>
            <a:r>
              <a:rPr lang="en-AU" sz="2200" dirty="0"/>
              <a:t>can only be supplied, offered for supply, or used for a commercial purpose, </a:t>
            </a:r>
            <a:r>
              <a:rPr lang="en-AU" sz="2200" dirty="0" smtClean="0"/>
              <a:t>if:</a:t>
            </a:r>
          </a:p>
          <a:p>
            <a:pPr lvl="1" defTabSz="899130">
              <a:spcAft>
                <a:spcPts val="600"/>
              </a:spcAft>
              <a:defRPr/>
            </a:pPr>
            <a:r>
              <a:rPr lang="en-AU" sz="2200" dirty="0"/>
              <a:t>the model is registered; and</a:t>
            </a:r>
          </a:p>
          <a:p>
            <a:pPr lvl="1" defTabSz="899130">
              <a:spcAft>
                <a:spcPts val="600"/>
              </a:spcAft>
              <a:defRPr/>
            </a:pPr>
            <a:r>
              <a:rPr lang="en-AU" sz="2200" dirty="0"/>
              <a:t>the product meets GEMS level, labelling, and Other requirements; and</a:t>
            </a:r>
          </a:p>
          <a:p>
            <a:pPr lvl="1" defTabSz="899130">
              <a:spcAft>
                <a:spcPts val="600"/>
              </a:spcAft>
              <a:defRPr/>
            </a:pPr>
            <a:r>
              <a:rPr lang="en-AU" sz="2200" dirty="0"/>
              <a:t>the supply, offer, or use complies with the legislation.</a:t>
            </a:r>
          </a:p>
          <a:p>
            <a:pPr marL="342900" lvl="1" indent="-342900" defTabSz="899130">
              <a:spcAft>
                <a:spcPts val="600"/>
              </a:spcAft>
              <a:buChar char="•"/>
              <a:defRPr/>
            </a:pPr>
            <a:r>
              <a:rPr lang="en-AU" sz="2200" dirty="0" smtClean="0">
                <a:cs typeface="ＭＳ Ｐゴシック" charset="0"/>
              </a:rPr>
              <a:t>Offence under the GEMS Act to </a:t>
            </a:r>
            <a:r>
              <a:rPr lang="en-AU" sz="2200" dirty="0">
                <a:cs typeface="ＭＳ Ｐゴシック" charset="0"/>
              </a:rPr>
              <a:t>supply or offer to supply air conditioners if they do not display the relevant energy rating label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0824" y="1412875"/>
            <a:ext cx="8569648" cy="576263"/>
          </a:xfrm>
        </p:spPr>
        <p:txBody>
          <a:bodyPr/>
          <a:lstStyle/>
          <a:p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GEMS Compliance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12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0825" y="1989138"/>
            <a:ext cx="8569647" cy="4176166"/>
          </a:xfrm>
        </p:spPr>
        <p:txBody>
          <a:bodyPr/>
          <a:lstStyle/>
          <a:p>
            <a:r>
              <a:rPr lang="en-AU" sz="2400" dirty="0" smtClean="0"/>
              <a:t>GEMS labelling requirements are set </a:t>
            </a:r>
            <a:r>
              <a:rPr lang="en-AU" sz="2400" dirty="0"/>
              <a:t>out in the relevant determination.</a:t>
            </a:r>
          </a:p>
          <a:p>
            <a:r>
              <a:rPr lang="en-AU" sz="2400" u="sng" dirty="0" smtClean="0"/>
              <a:t>Each </a:t>
            </a:r>
            <a:r>
              <a:rPr lang="en-AU" sz="2400" u="sng" dirty="0"/>
              <a:t>unit </a:t>
            </a:r>
            <a:r>
              <a:rPr lang="en-AU" sz="2400" dirty="0"/>
              <a:t>of a model supplied or offered for supply must have </a:t>
            </a:r>
            <a:r>
              <a:rPr lang="en-AU" sz="2400" dirty="0" smtClean="0"/>
              <a:t>a </a:t>
            </a:r>
            <a:r>
              <a:rPr lang="en-AU" sz="2400" dirty="0"/>
              <a:t>label </a:t>
            </a:r>
            <a:r>
              <a:rPr lang="en-AU" sz="2400" dirty="0" smtClean="0"/>
              <a:t>displayed in </a:t>
            </a:r>
            <a:r>
              <a:rPr lang="en-AU" sz="2400" dirty="0"/>
              <a:t>some </a:t>
            </a:r>
            <a:r>
              <a:rPr lang="en-AU" sz="2400" dirty="0" smtClean="0"/>
              <a:t>form</a:t>
            </a:r>
            <a:endParaRPr lang="en-AU" sz="2400" dirty="0"/>
          </a:p>
          <a:p>
            <a:r>
              <a:rPr lang="en-AU" sz="2400" dirty="0" smtClean="0"/>
              <a:t>Clearly visible energy </a:t>
            </a:r>
            <a:r>
              <a:rPr lang="en-AU" sz="2400" dirty="0"/>
              <a:t>rating </a:t>
            </a:r>
            <a:r>
              <a:rPr lang="en-AU" sz="2400" dirty="0" smtClean="0"/>
              <a:t>labels assist consumers to make informed decisions</a:t>
            </a:r>
          </a:p>
          <a:p>
            <a:r>
              <a:rPr lang="en-AU" sz="2400" dirty="0" smtClean="0"/>
              <a:t>ZERL icon available for online or print use </a:t>
            </a:r>
          </a:p>
          <a:p>
            <a:pPr lvl="1"/>
            <a:r>
              <a:rPr lang="en-AU" sz="2400" dirty="0"/>
              <a:t>however, no legal requirement to display</a:t>
            </a:r>
          </a:p>
          <a:p>
            <a:pPr lvl="1"/>
            <a:r>
              <a:rPr lang="en-AU" sz="2400" dirty="0"/>
              <a:t>not used for physical products in </a:t>
            </a:r>
            <a:r>
              <a:rPr lang="en-AU" sz="2400" dirty="0" smtClean="0"/>
              <a:t>store</a:t>
            </a:r>
            <a:endParaRPr lang="en-AU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0824" y="1412875"/>
            <a:ext cx="8569648" cy="576263"/>
          </a:xfrm>
        </p:spPr>
        <p:txBody>
          <a:bodyPr/>
          <a:lstStyle/>
          <a:p>
            <a:r>
              <a:rPr lang="en-AU" dirty="0"/>
              <a:t>Displaying the </a:t>
            </a:r>
            <a:r>
              <a:rPr lang="en-AU" dirty="0" smtClean="0"/>
              <a:t>ERL or ZERL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GEMS Labelling Requirements</a:t>
            </a:r>
            <a:endParaRPr lang="en-AU" dirty="0"/>
          </a:p>
        </p:txBody>
      </p:sp>
      <p:pic>
        <p:nvPicPr>
          <p:cNvPr id="5" name="Picture 4" descr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293096"/>
            <a:ext cx="2046427" cy="15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0825" y="1989138"/>
            <a:ext cx="8569647" cy="417616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en-AU" sz="1000" kern="1200" dirty="0" smtClean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  <a:p>
            <a:r>
              <a:rPr lang="en-AU" sz="2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An example of compliant labelling:</a:t>
            </a:r>
          </a:p>
          <a:p>
            <a:pPr lvl="1"/>
            <a:r>
              <a:rPr lang="en-AU" sz="2000" kern="12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o</a:t>
            </a:r>
            <a:r>
              <a:rPr lang="en-AU" sz="20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ne ZERL for each model offered for sale</a:t>
            </a:r>
            <a:endParaRPr lang="en-US" sz="2000" kern="1200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0824" y="1412875"/>
            <a:ext cx="8569648" cy="576263"/>
          </a:xfrm>
        </p:spPr>
        <p:txBody>
          <a:bodyPr/>
          <a:lstStyle/>
          <a:p>
            <a:r>
              <a:rPr lang="en-AU" dirty="0"/>
              <a:t>Displaying the ZERL in </a:t>
            </a:r>
            <a:r>
              <a:rPr lang="en-AU" dirty="0" smtClean="0"/>
              <a:t>retail premises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GEMS Labelling Requirements</a:t>
            </a:r>
          </a:p>
        </p:txBody>
      </p:sp>
      <p:pic>
        <p:nvPicPr>
          <p:cNvPr id="8" name="Picture 7" descr="&quot;&quo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64" y="3212976"/>
            <a:ext cx="4249167" cy="28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0825" y="1989138"/>
            <a:ext cx="8569647" cy="4176166"/>
          </a:xfrm>
        </p:spPr>
        <p:txBody>
          <a:bodyPr/>
          <a:lstStyle/>
          <a:p>
            <a:endParaRPr lang="en-AU" dirty="0" smtClean="0"/>
          </a:p>
          <a:p>
            <a:r>
              <a:rPr lang="en-AU" sz="2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Some examples of non-compliant labelling:</a:t>
            </a:r>
          </a:p>
          <a:p>
            <a:pPr lvl="1"/>
            <a:r>
              <a:rPr lang="en-AU" sz="20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three models offered for sale but only one ZERL</a:t>
            </a:r>
          </a:p>
          <a:p>
            <a:pPr lvl="1"/>
            <a:r>
              <a:rPr lang="en-AU" sz="2000" kern="12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p</a:t>
            </a:r>
            <a:r>
              <a:rPr lang="en-AU" sz="20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lease don’t cover the ZERL with store labels</a:t>
            </a:r>
            <a:endParaRPr lang="en-US" sz="2000" kern="1200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0824" y="1412875"/>
            <a:ext cx="8569648" cy="576263"/>
          </a:xfrm>
        </p:spPr>
        <p:txBody>
          <a:bodyPr/>
          <a:lstStyle/>
          <a:p>
            <a:r>
              <a:rPr lang="en-AU" dirty="0" smtClean="0"/>
              <a:t>Display issues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GEMS Labelling Requirements</a:t>
            </a:r>
          </a:p>
        </p:txBody>
      </p:sp>
      <p:pic>
        <p:nvPicPr>
          <p:cNvPr id="7" name="Content Placeholder 12" descr="&quot;&quo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1" y="4077221"/>
            <a:ext cx="4089229" cy="1847793"/>
          </a:xfrm>
          <a:prstGeom prst="rect">
            <a:avLst/>
          </a:prstGeom>
        </p:spPr>
      </p:pic>
      <p:pic>
        <p:nvPicPr>
          <p:cNvPr id="9" name="Picture 8" descr="&quot;&quot;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96" y="3645024"/>
            <a:ext cx="3491880" cy="23279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0663" y="3198168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""</a:t>
            </a:r>
          </a:p>
        </p:txBody>
      </p:sp>
    </p:spTree>
    <p:extLst>
      <p:ext uri="{BB962C8B-B14F-4D97-AF65-F5344CB8AC3E}">
        <p14:creationId xmlns:p14="http://schemas.microsoft.com/office/powerpoint/2010/main" val="30385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0825" y="1989138"/>
            <a:ext cx="8569647" cy="4176166"/>
          </a:xfrm>
        </p:spPr>
        <p:txBody>
          <a:bodyPr/>
          <a:lstStyle/>
          <a:p>
            <a:endParaRPr lang="en-AU" dirty="0" smtClean="0"/>
          </a:p>
          <a:p>
            <a:pPr>
              <a:spcAft>
                <a:spcPts val="600"/>
              </a:spcAft>
            </a:pPr>
            <a:r>
              <a:rPr lang="en-AU" sz="2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Installers relied upon to assist consumers make the right choice.</a:t>
            </a:r>
          </a:p>
          <a:p>
            <a:pPr>
              <a:spcAft>
                <a:spcPts val="600"/>
              </a:spcAft>
            </a:pPr>
            <a:r>
              <a:rPr lang="en-AU" sz="2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ZERL is a </a:t>
            </a:r>
            <a:r>
              <a:rPr lang="en-AU" sz="2400" kern="12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great tool to help installers make it easier for the consumer to </a:t>
            </a:r>
            <a:r>
              <a:rPr lang="en-AU" sz="2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understand. </a:t>
            </a:r>
          </a:p>
          <a:p>
            <a:pPr>
              <a:spcAft>
                <a:spcPts val="600"/>
              </a:spcAft>
            </a:pPr>
            <a:r>
              <a:rPr lang="en-AU" sz="2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Location and climate relevant.</a:t>
            </a:r>
          </a:p>
          <a:p>
            <a:pPr>
              <a:spcAft>
                <a:spcPts val="600"/>
              </a:spcAft>
            </a:pPr>
            <a:r>
              <a:rPr lang="en-AU" sz="2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Informed choices.</a:t>
            </a:r>
            <a:endParaRPr lang="en-US" sz="2400" kern="1200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0824" y="1412875"/>
            <a:ext cx="8569648" cy="576263"/>
          </a:xfrm>
        </p:spPr>
        <p:txBody>
          <a:bodyPr/>
          <a:lstStyle/>
          <a:p>
            <a:r>
              <a:rPr lang="en-AU" dirty="0" smtClean="0"/>
              <a:t>How the ZERL can help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 via installers</a:t>
            </a:r>
            <a:endParaRPr lang="en-AU" dirty="0"/>
          </a:p>
        </p:txBody>
      </p:sp>
      <p:pic>
        <p:nvPicPr>
          <p:cNvPr id="8" name="Content Placeholder 1" descr="&quot;&quot;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104" y="3759293"/>
            <a:ext cx="3024336" cy="24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40960" cy="4896544"/>
          </a:xfrm>
        </p:spPr>
        <p:txBody>
          <a:bodyPr/>
          <a:lstStyle/>
          <a:p>
            <a:pPr lvl="0">
              <a:spcBef>
                <a:spcPts val="400"/>
              </a:spcBef>
            </a:pPr>
            <a:r>
              <a:rPr lang="en-AU" sz="2200" dirty="0"/>
              <a:t>Brief overview of air conditioner regulation</a:t>
            </a:r>
          </a:p>
          <a:p>
            <a:pPr>
              <a:spcBef>
                <a:spcPts val="400"/>
              </a:spcBef>
            </a:pPr>
            <a:r>
              <a:rPr lang="en-AU" sz="2200" dirty="0" smtClean="0"/>
              <a:t>The </a:t>
            </a:r>
            <a:r>
              <a:rPr lang="en-AU" sz="2200" dirty="0"/>
              <a:t>new Zoned Energy Rating Label or </a:t>
            </a:r>
            <a:r>
              <a:rPr lang="en-AU" sz="2200" dirty="0" smtClean="0"/>
              <a:t>ZERL, what has changed and why</a:t>
            </a:r>
            <a:endParaRPr lang="en-AU" sz="2200" dirty="0"/>
          </a:p>
          <a:p>
            <a:pPr>
              <a:spcBef>
                <a:spcPts val="400"/>
              </a:spcBef>
            </a:pPr>
            <a:r>
              <a:rPr lang="en-AU" sz="2200" dirty="0"/>
              <a:t>Changes for portable air conditioners</a:t>
            </a:r>
          </a:p>
          <a:p>
            <a:pPr>
              <a:spcBef>
                <a:spcPts val="400"/>
              </a:spcBef>
            </a:pPr>
            <a:r>
              <a:rPr lang="en-AU" sz="2200" dirty="0"/>
              <a:t>Retailer responsibilities</a:t>
            </a:r>
          </a:p>
          <a:p>
            <a:pPr lvl="1">
              <a:spcBef>
                <a:spcPts val="400"/>
              </a:spcBef>
            </a:pPr>
            <a:r>
              <a:rPr lang="en-AU" sz="2200" dirty="0"/>
              <a:t>In store</a:t>
            </a:r>
          </a:p>
          <a:p>
            <a:pPr lvl="1">
              <a:spcBef>
                <a:spcPts val="400"/>
              </a:spcBef>
            </a:pPr>
            <a:r>
              <a:rPr lang="en-AU" sz="2200" dirty="0"/>
              <a:t>Online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Registration and compliance</a:t>
            </a:r>
          </a:p>
          <a:p>
            <a:pPr lvl="0">
              <a:spcBef>
                <a:spcPts val="400"/>
              </a:spcBef>
            </a:pPr>
            <a:r>
              <a:rPr lang="en-US" sz="2200" dirty="0" smtClean="0"/>
              <a:t>Answers </a:t>
            </a:r>
            <a:r>
              <a:rPr lang="en-US" sz="2200" dirty="0"/>
              <a:t>to questions you might be asked by customers</a:t>
            </a:r>
          </a:p>
          <a:p>
            <a:pPr lvl="0">
              <a:spcBef>
                <a:spcPts val="400"/>
              </a:spcBef>
            </a:pPr>
            <a:r>
              <a:rPr lang="en-US" sz="2200" dirty="0" smtClean="0"/>
              <a:t>Q&amp;A</a:t>
            </a:r>
            <a:endParaRPr lang="en-US" sz="2200" dirty="0"/>
          </a:p>
          <a:p>
            <a:pPr>
              <a:spcBef>
                <a:spcPts val="400"/>
              </a:spcBef>
            </a:pPr>
            <a:r>
              <a:rPr lang="en-US" sz="2200" dirty="0"/>
              <a:t>Morning tea break</a:t>
            </a:r>
          </a:p>
          <a:p>
            <a:pPr lvl="0">
              <a:spcBef>
                <a:spcPts val="400"/>
              </a:spcBef>
            </a:pPr>
            <a:r>
              <a:rPr lang="en-US" sz="2200" dirty="0"/>
              <a:t>Presentation </a:t>
            </a:r>
            <a:r>
              <a:rPr lang="en-US" sz="2200" dirty="0" smtClean="0"/>
              <a:t>about the Ozone Protection and Synthetic Greenhouse Gas Program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858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0825" y="1989138"/>
            <a:ext cx="8641655" cy="4176166"/>
          </a:xfrm>
        </p:spPr>
        <p:txBody>
          <a:bodyPr/>
          <a:lstStyle/>
          <a:p>
            <a:r>
              <a:rPr lang="en-AU" sz="2400" dirty="0"/>
              <a:t>Suppliers can register products to the old Determination up to </a:t>
            </a:r>
            <a:r>
              <a:rPr lang="en-AU" sz="2400" dirty="0" smtClean="0"/>
              <a:t>31 March </a:t>
            </a:r>
            <a:r>
              <a:rPr lang="en-AU" sz="2400" dirty="0"/>
              <a:t>2020.</a:t>
            </a:r>
          </a:p>
          <a:p>
            <a:r>
              <a:rPr lang="en-AU" sz="2400" dirty="0"/>
              <a:t>Registrations are valid for five years.</a:t>
            </a:r>
          </a:p>
          <a:p>
            <a:r>
              <a:rPr lang="en-AU" sz="2400" dirty="0"/>
              <a:t>If registered to old Determination, can only use the old label (ERL).</a:t>
            </a:r>
          </a:p>
          <a:p>
            <a:r>
              <a:rPr lang="en-AU" sz="2400" dirty="0"/>
              <a:t>There is the potential to see the old label in store up until 2025.</a:t>
            </a:r>
          </a:p>
          <a:p>
            <a:r>
              <a:rPr lang="en-AU" sz="2400" dirty="0" smtClean="0"/>
              <a:t>We </a:t>
            </a:r>
            <a:r>
              <a:rPr lang="en-AU" sz="2400" dirty="0"/>
              <a:t>expect that </a:t>
            </a:r>
            <a:r>
              <a:rPr lang="en-AU" sz="2400" dirty="0" smtClean="0"/>
              <a:t>suppliers may move </a:t>
            </a:r>
            <a:r>
              <a:rPr lang="en-AU" sz="2400" dirty="0"/>
              <a:t>quickly to the </a:t>
            </a:r>
            <a:r>
              <a:rPr lang="en-AU" sz="2400" dirty="0" smtClean="0"/>
              <a:t>new label (ZERL).</a:t>
            </a:r>
            <a:endParaRPr lang="en-AU" sz="240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0824" y="1412875"/>
            <a:ext cx="8641656" cy="576263"/>
          </a:xfrm>
        </p:spPr>
        <p:txBody>
          <a:bodyPr/>
          <a:lstStyle/>
          <a:p>
            <a:r>
              <a:rPr lang="en-AU" sz="2400" dirty="0"/>
              <a:t>How long will there be two labels in stores?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Things that you might need to know…</a:t>
            </a:r>
          </a:p>
        </p:txBody>
      </p:sp>
    </p:spTree>
    <p:extLst>
      <p:ext uri="{BB962C8B-B14F-4D97-AF65-F5344CB8AC3E}">
        <p14:creationId xmlns:p14="http://schemas.microsoft.com/office/powerpoint/2010/main" val="29759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0825" y="1989138"/>
            <a:ext cx="8713663" cy="4176166"/>
          </a:xfrm>
        </p:spPr>
        <p:txBody>
          <a:bodyPr/>
          <a:lstStyle/>
          <a:p>
            <a:r>
              <a:rPr lang="en-AU" sz="2400" dirty="0"/>
              <a:t>Add heating and cooling annual electricity consumption for the relevant zone, then multiply that total by your electricity tariff.</a:t>
            </a:r>
          </a:p>
          <a:p>
            <a:r>
              <a:rPr lang="en-AU" sz="2400" dirty="0"/>
              <a:t>e.g. 933 + 93 = 1026 kWh per year</a:t>
            </a:r>
          </a:p>
          <a:p>
            <a:r>
              <a:rPr lang="en-AU" sz="2400" dirty="0"/>
              <a:t>1026 kWh per year x </a:t>
            </a:r>
            <a:r>
              <a:rPr lang="en-AU" sz="2400" dirty="0">
                <a:solidFill>
                  <a:schemeClr val="tx1"/>
                </a:solidFill>
              </a:rPr>
              <a:t>$0.29 per kWh </a:t>
            </a:r>
          </a:p>
          <a:p>
            <a:pPr marL="457200" lvl="1" indent="0">
              <a:buNone/>
            </a:pPr>
            <a:r>
              <a:rPr lang="en-AU" sz="2400" dirty="0"/>
              <a:t>= $297 per year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0824" y="1412875"/>
            <a:ext cx="8713664" cy="576263"/>
          </a:xfrm>
        </p:spPr>
        <p:txBody>
          <a:bodyPr/>
          <a:lstStyle/>
          <a:p>
            <a:r>
              <a:rPr lang="en-AU" sz="2100" dirty="0"/>
              <a:t>How do I work out the running cost of a product with the ZERL?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Things that you might need to know…</a:t>
            </a:r>
          </a:p>
        </p:txBody>
      </p:sp>
      <p:pic>
        <p:nvPicPr>
          <p:cNvPr id="9" name="Picture 8" descr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433" y="4725144"/>
            <a:ext cx="401844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0825" y="1989138"/>
            <a:ext cx="8713663" cy="4176166"/>
          </a:xfrm>
        </p:spPr>
        <p:txBody>
          <a:bodyPr>
            <a:normAutofit/>
          </a:bodyPr>
          <a:lstStyle/>
          <a:p>
            <a:r>
              <a:rPr lang="en-AU" sz="2400" dirty="0" smtClean="0"/>
              <a:t>Three factors:</a:t>
            </a:r>
          </a:p>
          <a:p>
            <a:pPr lvl="1"/>
            <a:r>
              <a:rPr lang="en-AU" sz="2400" dirty="0" smtClean="0"/>
              <a:t>Annual </a:t>
            </a:r>
            <a:r>
              <a:rPr lang="en-AU" sz="2400" b="1" u="sng" dirty="0" smtClean="0"/>
              <a:t>temperature</a:t>
            </a:r>
            <a:r>
              <a:rPr lang="en-AU" sz="2400" dirty="0" smtClean="0"/>
              <a:t> profile in each zone.</a:t>
            </a:r>
            <a:endParaRPr lang="en-AU" sz="2400" dirty="0"/>
          </a:p>
          <a:p>
            <a:pPr lvl="1"/>
            <a:r>
              <a:rPr lang="en-AU" sz="2400" dirty="0" smtClean="0"/>
              <a:t>How people </a:t>
            </a:r>
            <a:r>
              <a:rPr lang="en-AU" sz="2400" b="1" u="sng" dirty="0" smtClean="0"/>
              <a:t>use</a:t>
            </a:r>
            <a:r>
              <a:rPr lang="en-AU" sz="2400" dirty="0" smtClean="0"/>
              <a:t> their air conditioners at each temperature</a:t>
            </a:r>
            <a:endParaRPr lang="en-AU" sz="2400" dirty="0"/>
          </a:p>
          <a:p>
            <a:pPr lvl="1"/>
            <a:r>
              <a:rPr lang="en-AU" sz="2400" b="1" u="sng" dirty="0" smtClean="0"/>
              <a:t>Electricity use</a:t>
            </a:r>
            <a:r>
              <a:rPr lang="en-AU" sz="2400" dirty="0" smtClean="0"/>
              <a:t> by air conditioners at each temperature</a:t>
            </a:r>
            <a:endParaRPr lang="en-AU" sz="2400" dirty="0"/>
          </a:p>
          <a:p>
            <a:r>
              <a:rPr lang="en-AU" sz="2400" dirty="0" smtClean="0"/>
              <a:t>These factors are then combined in an algorithm ending </a:t>
            </a:r>
            <a:r>
              <a:rPr lang="en-AU" sz="2400" dirty="0"/>
              <a:t>up with annual electricity consumption in each zone.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of what you might need to know…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50825" y="1402850"/>
            <a:ext cx="8713663" cy="576263"/>
          </a:xfrm>
        </p:spPr>
        <p:txBody>
          <a:bodyPr/>
          <a:lstStyle/>
          <a:p>
            <a:r>
              <a:rPr lang="en-AU" sz="2400" dirty="0" smtClean="0"/>
              <a:t>How is the annual electricity consumption figure calculated?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610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of what you might need to know…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979114"/>
            <a:ext cx="8712968" cy="4176166"/>
          </a:xfrm>
        </p:spPr>
        <p:txBody>
          <a:bodyPr/>
          <a:lstStyle/>
          <a:p>
            <a:r>
              <a:rPr lang="en-AU" sz="2400" dirty="0">
                <a:solidFill>
                  <a:schemeClr val="tx1"/>
                </a:solidFill>
              </a:rPr>
              <a:t>The performance of some units is impacted by cold temperatures or frost. The new determination requires testing at </a:t>
            </a:r>
            <a:r>
              <a:rPr lang="en-AU" sz="2400" dirty="0" smtClean="0">
                <a:solidFill>
                  <a:schemeClr val="tx1"/>
                </a:solidFill>
              </a:rPr>
              <a:t>2</a:t>
            </a:r>
            <a:r>
              <a:rPr lang="en-A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°</a:t>
            </a:r>
            <a:r>
              <a:rPr lang="en-AU" sz="2400" dirty="0" smtClean="0">
                <a:solidFill>
                  <a:schemeClr val="tx1"/>
                </a:solidFill>
              </a:rPr>
              <a:t>C, </a:t>
            </a:r>
            <a:r>
              <a:rPr lang="en-AU" sz="2400" dirty="0">
                <a:solidFill>
                  <a:schemeClr val="tx1"/>
                </a:solidFill>
              </a:rPr>
              <a:t>in addition to the standard rating point of </a:t>
            </a:r>
            <a:r>
              <a:rPr lang="en-AU" sz="2400" dirty="0" smtClean="0">
                <a:solidFill>
                  <a:schemeClr val="tx1"/>
                </a:solidFill>
              </a:rPr>
              <a:t>7</a:t>
            </a:r>
            <a:r>
              <a:rPr lang="en-A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°</a:t>
            </a:r>
            <a:r>
              <a:rPr lang="en-AU" sz="2400" dirty="0" smtClean="0">
                <a:solidFill>
                  <a:schemeClr val="tx1"/>
                </a:solidFill>
              </a:rPr>
              <a:t>C.</a:t>
            </a:r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The </a:t>
            </a:r>
            <a:r>
              <a:rPr lang="en-AU" sz="2400" dirty="0" smtClean="0">
                <a:solidFill>
                  <a:schemeClr val="tx1"/>
                </a:solidFill>
              </a:rPr>
              <a:t>2</a:t>
            </a:r>
            <a:r>
              <a:rPr lang="en-A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°</a:t>
            </a:r>
            <a:r>
              <a:rPr lang="en-AU" sz="2400" dirty="0" smtClean="0">
                <a:solidFill>
                  <a:schemeClr val="tx1"/>
                </a:solidFill>
              </a:rPr>
              <a:t>C heating </a:t>
            </a:r>
            <a:r>
              <a:rPr lang="en-AU" sz="2400" dirty="0">
                <a:solidFill>
                  <a:schemeClr val="tx1"/>
                </a:solidFill>
              </a:rPr>
              <a:t>capacity on the ZERL is useful for customers in cold climates because it is a useful indication of how a unit will perform at lower temperatures, and is a good measure to compare between units.</a:t>
            </a:r>
          </a:p>
          <a:p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2742" y="1402851"/>
            <a:ext cx="4249167" cy="576263"/>
          </a:xfrm>
        </p:spPr>
        <p:txBody>
          <a:bodyPr/>
          <a:lstStyle/>
          <a:p>
            <a:r>
              <a:rPr lang="en-AU" dirty="0"/>
              <a:t>Why are there two heating capacities on the ZERL?</a:t>
            </a:r>
          </a:p>
        </p:txBody>
      </p:sp>
      <p:pic>
        <p:nvPicPr>
          <p:cNvPr id="10" name="Picture 9" descr="&quot;&quot;"/>
          <p:cNvPicPr/>
          <p:nvPr/>
        </p:nvPicPr>
        <p:blipFill rotWithShape="1">
          <a:blip r:embed="rId3"/>
          <a:srcRect l="51010" t="1" b="-12594"/>
          <a:stretch/>
        </p:blipFill>
        <p:spPr>
          <a:xfrm>
            <a:off x="2728045" y="5085184"/>
            <a:ext cx="3615902" cy="7200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9512" y="1412875"/>
            <a:ext cx="8713663" cy="576263"/>
          </a:xfrm>
        </p:spPr>
        <p:txBody>
          <a:bodyPr/>
          <a:lstStyle/>
          <a:p>
            <a:r>
              <a:rPr lang="en-AU" sz="2400" dirty="0" smtClean="0"/>
              <a:t>Why are there two heating capacities on the ZERL?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6732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Even more of what you might need to know…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79512" y="1412875"/>
            <a:ext cx="8713663" cy="576263"/>
          </a:xfrm>
        </p:spPr>
        <p:txBody>
          <a:bodyPr/>
          <a:lstStyle/>
          <a:p>
            <a:r>
              <a:rPr lang="en-AU" sz="2400" dirty="0" smtClean="0"/>
              <a:t>Why </a:t>
            </a:r>
            <a:r>
              <a:rPr lang="en-AU" sz="2400" dirty="0"/>
              <a:t>do single-duct portable units have a zero star rating</a:t>
            </a:r>
            <a:r>
              <a:rPr lang="en-AU" sz="2400" dirty="0" smtClean="0"/>
              <a:t>?</a:t>
            </a:r>
            <a:endParaRPr lang="en-AU" sz="2400" dirty="0"/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3" y="1989138"/>
            <a:ext cx="8712968" cy="4176166"/>
          </a:xfrm>
        </p:spPr>
        <p:txBody>
          <a:bodyPr/>
          <a:lstStyle/>
          <a:p>
            <a:r>
              <a:rPr lang="en-AU" sz="2400" dirty="0">
                <a:solidFill>
                  <a:schemeClr val="tx1"/>
                </a:solidFill>
              </a:rPr>
              <a:t>Single duct portable air conditioners will blow cold air out of the front of the unit. But…</a:t>
            </a:r>
          </a:p>
          <a:p>
            <a:r>
              <a:rPr lang="en-AU" sz="2400" dirty="0">
                <a:solidFill>
                  <a:schemeClr val="tx1"/>
                </a:solidFill>
              </a:rPr>
              <a:t>Single duct portables have no net-cooling effect on a room. </a:t>
            </a:r>
            <a:endParaRPr lang="en-AU" sz="2400" dirty="0" smtClean="0">
              <a:solidFill>
                <a:schemeClr val="tx1"/>
              </a:solidFill>
            </a:endParaRPr>
          </a:p>
          <a:p>
            <a:pPr lvl="1"/>
            <a:r>
              <a:rPr lang="en-AU" sz="2400" dirty="0"/>
              <a:t>Creates negative air pressure</a:t>
            </a:r>
          </a:p>
          <a:p>
            <a:pPr lvl="1"/>
            <a:r>
              <a:rPr lang="en-AU" sz="2400" dirty="0"/>
              <a:t>Draws in outside air from gaps, under doorways etc. to </a:t>
            </a:r>
            <a:r>
              <a:rPr lang="en-AU" sz="2400" dirty="0" smtClean="0"/>
              <a:t>balance.</a:t>
            </a:r>
            <a:endParaRPr lang="en-AU" sz="2400" dirty="0"/>
          </a:p>
          <a:p>
            <a:r>
              <a:rPr lang="en-AU" sz="2400" dirty="0" smtClean="0">
                <a:solidFill>
                  <a:schemeClr val="tx1"/>
                </a:solidFill>
              </a:rPr>
              <a:t>The </a:t>
            </a:r>
            <a:r>
              <a:rPr lang="en-AU" sz="2400" dirty="0">
                <a:solidFill>
                  <a:schemeClr val="tx1"/>
                </a:solidFill>
              </a:rPr>
              <a:t>stars on the ZERL are an indication of how well an air conditioner cools (or heats) a room.</a:t>
            </a:r>
          </a:p>
          <a:p>
            <a:r>
              <a:rPr lang="en-AU" sz="2400" dirty="0">
                <a:solidFill>
                  <a:schemeClr val="tx1"/>
                </a:solidFill>
              </a:rPr>
              <a:t>Because the unit does not actually cool down the room, the unit does not achieve any stars</a:t>
            </a:r>
            <a:r>
              <a:rPr lang="en-AU" sz="2400" dirty="0" smtClean="0">
                <a:solidFill>
                  <a:schemeClr val="tx1"/>
                </a:solidFill>
              </a:rPr>
              <a:t>.</a:t>
            </a:r>
            <a:endParaRPr lang="en-AU" sz="24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64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000" dirty="0"/>
              <a:t>We have developed a </a:t>
            </a:r>
            <a:r>
              <a:rPr lang="en-AU" sz="2000" dirty="0" smtClean="0"/>
              <a:t>range </a:t>
            </a:r>
            <a:r>
              <a:rPr lang="en-AU" sz="2000" dirty="0"/>
              <a:t>of communications materials to </a:t>
            </a:r>
            <a:r>
              <a:rPr lang="en-AU" sz="2000" dirty="0" smtClean="0"/>
              <a:t>help including</a:t>
            </a:r>
            <a:r>
              <a:rPr lang="en-AU" sz="2000" dirty="0"/>
              <a:t>:</a:t>
            </a:r>
          </a:p>
          <a:p>
            <a:pPr lvl="1"/>
            <a:r>
              <a:rPr lang="en-AU" sz="2000" dirty="0"/>
              <a:t>Information booklet</a:t>
            </a:r>
          </a:p>
          <a:p>
            <a:pPr lvl="1"/>
            <a:r>
              <a:rPr lang="en-AU" sz="2000" dirty="0" smtClean="0"/>
              <a:t>Factsheet on how </a:t>
            </a:r>
            <a:r>
              <a:rPr lang="en-AU" sz="2000" dirty="0"/>
              <a:t>to read </a:t>
            </a:r>
            <a:r>
              <a:rPr lang="en-AU" sz="2000" dirty="0" smtClean="0"/>
              <a:t>and use the ZERL</a:t>
            </a:r>
            <a:endParaRPr lang="en-AU" sz="2000" dirty="0"/>
          </a:p>
          <a:p>
            <a:r>
              <a:rPr lang="en-AU" sz="2000" dirty="0" smtClean="0"/>
              <a:t>With </a:t>
            </a:r>
            <a:r>
              <a:rPr lang="en-AU" sz="2000" dirty="0"/>
              <a:t>further information available on the </a:t>
            </a:r>
            <a:r>
              <a:rPr lang="en-AU" sz="2000" dirty="0" smtClean="0">
                <a:hlinkClick r:id="rId2"/>
              </a:rPr>
              <a:t>energyrating.gov.au</a:t>
            </a:r>
            <a:r>
              <a:rPr lang="en-AU" sz="2000" dirty="0" smtClean="0"/>
              <a:t> website</a:t>
            </a:r>
            <a:endParaRPr lang="en-AU" sz="2000" dirty="0"/>
          </a:p>
          <a:p>
            <a:r>
              <a:rPr lang="en-AU" sz="2000" dirty="0"/>
              <a:t>For enquiries contact: </a:t>
            </a:r>
            <a:r>
              <a:rPr lang="en-AU" sz="2000" dirty="0">
                <a:hlinkClick r:id="rId3"/>
              </a:rPr>
              <a:t>energyrating@environment.gov.au</a:t>
            </a:r>
            <a:r>
              <a:rPr lang="en-AU" sz="2000" dirty="0"/>
              <a:t> </a:t>
            </a:r>
          </a:p>
          <a:p>
            <a:r>
              <a:rPr lang="en-AU" sz="2000" dirty="0"/>
              <a:t>Please fill out the survey form to request copies of these materials</a:t>
            </a:r>
          </a:p>
          <a:p>
            <a:r>
              <a:rPr lang="en-AU" sz="2000" dirty="0"/>
              <a:t>If you have any suggestions on other materials you need, let us know!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Communications materials to train your staff and inform your customers</a:t>
            </a:r>
            <a:br>
              <a:rPr lang="en-AU" dirty="0"/>
            </a:br>
            <a:endParaRPr lang="en-AU" dirty="0"/>
          </a:p>
        </p:txBody>
      </p:sp>
      <p:pic>
        <p:nvPicPr>
          <p:cNvPr id="5" name="Content Placeholder 4" descr="&quot;&quot;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87321" y="1412875"/>
            <a:ext cx="3338233" cy="475297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0944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5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700808"/>
            <a:ext cx="8352160" cy="4608512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en-AU" sz="2400" dirty="0">
                <a:solidFill>
                  <a:srgbClr val="140542"/>
                </a:solidFill>
                <a:latin typeface="Arial" charset="0"/>
                <a:ea typeface="ＭＳ Ｐゴシック" charset="0"/>
              </a:rPr>
              <a:t>Department of the Environment and Energy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AU" sz="2400" b="1" dirty="0" smtClean="0">
                <a:solidFill>
                  <a:srgbClr val="4A7729"/>
                </a:solidFill>
                <a:latin typeface="Arial" charset="0"/>
                <a:ea typeface="ＭＳ Ｐゴシック" charset="0"/>
              </a:rPr>
              <a:t>Greenhouse </a:t>
            </a:r>
            <a:r>
              <a:rPr lang="en-AU" sz="2400" b="1" dirty="0">
                <a:solidFill>
                  <a:srgbClr val="4A7729"/>
                </a:solidFill>
                <a:latin typeface="Arial" charset="0"/>
                <a:ea typeface="ＭＳ Ｐゴシック" charset="0"/>
              </a:rPr>
              <a:t>and Energy Minimum Standards </a:t>
            </a:r>
            <a:r>
              <a:rPr lang="en-AU" sz="2400" b="1" dirty="0" smtClean="0">
                <a:solidFill>
                  <a:srgbClr val="4A7729"/>
                </a:solidFill>
                <a:latin typeface="Arial" charset="0"/>
                <a:ea typeface="ＭＳ Ｐゴシック" charset="0"/>
              </a:rPr>
              <a:t>Regulator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en-AU" sz="1600" dirty="0" smtClean="0">
              <a:solidFill>
                <a:srgbClr val="140542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en-AU" sz="1600" dirty="0">
              <a:solidFill>
                <a:srgbClr val="140542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AU" sz="1800" dirty="0" smtClean="0">
                <a:solidFill>
                  <a:srgbClr val="140542"/>
                </a:solidFill>
              </a:rPr>
              <a:t>For </a:t>
            </a:r>
            <a:r>
              <a:rPr lang="en-AU" sz="1800" dirty="0">
                <a:solidFill>
                  <a:srgbClr val="140542"/>
                </a:solidFill>
              </a:rPr>
              <a:t>more information visit </a:t>
            </a:r>
            <a:r>
              <a:rPr lang="en-AU" sz="1800" dirty="0" smtClean="0">
                <a:solidFill>
                  <a:srgbClr val="140542"/>
                </a:solidFill>
                <a:hlinkClick r:id="rId3"/>
              </a:rPr>
              <a:t>energyrating.gov.au</a:t>
            </a:r>
            <a:r>
              <a:rPr lang="en-AU" sz="1800" dirty="0" smtClean="0">
                <a:solidFill>
                  <a:srgbClr val="140542"/>
                </a:solidFill>
              </a:rPr>
              <a:t> </a:t>
            </a:r>
            <a:endParaRPr lang="en-AU" sz="1800" dirty="0">
              <a:solidFill>
                <a:srgbClr val="140542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AU" sz="1800" dirty="0" smtClean="0">
                <a:solidFill>
                  <a:srgbClr val="140542"/>
                </a:solidFill>
              </a:rPr>
              <a:t>For enquiries email </a:t>
            </a:r>
            <a:r>
              <a:rPr lang="en-AU" sz="1800" dirty="0">
                <a:solidFill>
                  <a:schemeClr val="tx1"/>
                </a:solidFill>
                <a:latin typeface="Arial" charset="0"/>
                <a:ea typeface="ＭＳ Ｐゴシック" charset="0"/>
                <a:hlinkClick r:id="rId4"/>
              </a:rPr>
              <a:t>energyrating@environment.gov.au</a:t>
            </a:r>
            <a:endParaRPr lang="en-AU" sz="1800" dirty="0" smtClean="0">
              <a:solidFill>
                <a:srgbClr val="140542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AU" sz="1800" dirty="0" smtClean="0">
                <a:solidFill>
                  <a:srgbClr val="140542"/>
                </a:solidFill>
              </a:rPr>
              <a:t>For more information about installation requirements visit: </a:t>
            </a:r>
            <a:r>
              <a:rPr lang="en-AU" sz="1800" dirty="0">
                <a:hlinkClick r:id="rId5"/>
              </a:rPr>
              <a:t>lookforthetick.com.au</a:t>
            </a:r>
            <a:r>
              <a:rPr lang="en-AU" sz="1800" dirty="0"/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AU" sz="1800" b="1" dirty="0" smtClean="0">
              <a:solidFill>
                <a:srgbClr val="4A7729"/>
              </a:solidFill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AU" sz="1800" b="1" dirty="0">
              <a:solidFill>
                <a:srgbClr val="4A7729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AU" sz="1800" dirty="0" smtClean="0">
                <a:solidFill>
                  <a:srgbClr val="140542"/>
                </a:solidFill>
              </a:rPr>
              <a:t>Dr Sam Smith</a:t>
            </a:r>
            <a:endParaRPr lang="en-AU" sz="1800" dirty="0">
              <a:solidFill>
                <a:srgbClr val="140542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AU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John Gorton Building, </a:t>
            </a:r>
            <a:endParaRPr lang="en-AU" sz="18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AU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Parkes, ACT, 2601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AU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Australia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AU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hlinkClick r:id="rId4"/>
              </a:rPr>
              <a:t>energyrating@environment.gov.au</a:t>
            </a:r>
            <a:r>
              <a:rPr lang="en-AU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 </a:t>
            </a:r>
            <a:endParaRPr lang="en-AU" sz="18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smtClean="0"/>
              <a:t>energy efficiency regulation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40960" cy="4896544"/>
          </a:xfrm>
        </p:spPr>
        <p:txBody>
          <a:bodyPr/>
          <a:lstStyle/>
          <a:p>
            <a:pPr lvl="0"/>
            <a:r>
              <a:rPr lang="en-AU" sz="2000" dirty="0" smtClean="0"/>
              <a:t>The </a:t>
            </a:r>
            <a:r>
              <a:rPr lang="en-AU" sz="2000" dirty="0"/>
              <a:t>Australian Government has set </a:t>
            </a:r>
            <a:r>
              <a:rPr lang="en-AU" sz="2000" dirty="0" smtClean="0"/>
              <a:t>minimum </a:t>
            </a:r>
            <a:r>
              <a:rPr lang="en-AU" sz="2000" dirty="0"/>
              <a:t>energy efficiency standards </a:t>
            </a:r>
            <a:r>
              <a:rPr lang="en-AU" sz="2000" dirty="0" smtClean="0"/>
              <a:t>since 2012. </a:t>
            </a:r>
          </a:p>
          <a:p>
            <a:pPr lvl="0"/>
            <a:r>
              <a:rPr lang="en-AU" sz="2000" dirty="0" smtClean="0"/>
              <a:t>This is done through the </a:t>
            </a:r>
            <a:r>
              <a:rPr lang="en-AU" sz="2000" i="1" dirty="0"/>
              <a:t>Greenhouse and Energy Minimum Standards Act 2012 </a:t>
            </a:r>
            <a:r>
              <a:rPr lang="en-AU" sz="2000" dirty="0"/>
              <a:t>(GEMS Act) </a:t>
            </a:r>
            <a:endParaRPr lang="en-AU" sz="2000" dirty="0" smtClean="0"/>
          </a:p>
          <a:p>
            <a:pPr lvl="0"/>
            <a:r>
              <a:rPr lang="en-AU" sz="2000" dirty="0" smtClean="0"/>
              <a:t>22 </a:t>
            </a:r>
            <a:r>
              <a:rPr lang="en-AU" sz="2000" dirty="0"/>
              <a:t>products are regulated under the GEMS Act, but only seven products require an Energy Rating Label when displayed in stores.</a:t>
            </a:r>
          </a:p>
          <a:p>
            <a:pPr lvl="0"/>
            <a:r>
              <a:rPr lang="en-AU" sz="2000" dirty="0"/>
              <a:t>Each ‘GEMS product’ has a separate legislative instrument (Determination) which sets out:</a:t>
            </a:r>
          </a:p>
          <a:p>
            <a:pPr lvl="1"/>
            <a:r>
              <a:rPr lang="en-AU" sz="2000" dirty="0" smtClean="0"/>
              <a:t>Energy efficiency requirements (</a:t>
            </a:r>
            <a:r>
              <a:rPr lang="en-AU" sz="2000" dirty="0"/>
              <a:t>often referred to minimum energy performance standards or MEPS)</a:t>
            </a:r>
          </a:p>
          <a:p>
            <a:pPr lvl="1"/>
            <a:r>
              <a:rPr lang="en-AU" sz="2000" dirty="0" smtClean="0"/>
              <a:t>Labelling </a:t>
            </a:r>
            <a:r>
              <a:rPr lang="en-AU" sz="2000" dirty="0"/>
              <a:t>requirements (displaying the Energy Rating Label or other </a:t>
            </a:r>
            <a:r>
              <a:rPr lang="en-AU" sz="2000" dirty="0" smtClean="0"/>
              <a:t>labelling </a:t>
            </a:r>
            <a:r>
              <a:rPr lang="en-AU" sz="2000" dirty="0"/>
              <a:t>requirements)</a:t>
            </a:r>
          </a:p>
          <a:p>
            <a:pPr lvl="1"/>
            <a:r>
              <a:rPr lang="en-AU" sz="2000" dirty="0" smtClean="0"/>
              <a:t>Occasionally ‘other’ </a:t>
            </a:r>
            <a:r>
              <a:rPr lang="en-AU" sz="2000" dirty="0"/>
              <a:t>requirements (often related to product performance or high efficiency requirements)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&quot;&quot;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5" y="2348879"/>
            <a:ext cx="4536504" cy="302433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32040" y="1412775"/>
            <a:ext cx="4032448" cy="4896545"/>
          </a:xfrm>
        </p:spPr>
        <p:txBody>
          <a:bodyPr>
            <a:noAutofit/>
          </a:bodyPr>
          <a:lstStyle/>
          <a:p>
            <a:r>
              <a:rPr lang="en-AU" sz="2000" dirty="0"/>
              <a:t>Regulated for energy efficiency since 2004, but have required an energy label since 1987.</a:t>
            </a:r>
          </a:p>
          <a:p>
            <a:r>
              <a:rPr lang="en-AU" sz="2000" dirty="0" smtClean="0"/>
              <a:t>The </a:t>
            </a:r>
            <a:r>
              <a:rPr lang="en-AU" sz="2000" dirty="0"/>
              <a:t>D</a:t>
            </a:r>
            <a:r>
              <a:rPr lang="en-AU" sz="2000" dirty="0" smtClean="0"/>
              <a:t>etermination </a:t>
            </a:r>
            <a:r>
              <a:rPr lang="en-AU" sz="2000" dirty="0"/>
              <a:t>says </a:t>
            </a:r>
            <a:r>
              <a:rPr lang="en-AU" sz="2000" dirty="0" smtClean="0"/>
              <a:t>what types of air conditioners </a:t>
            </a:r>
            <a:r>
              <a:rPr lang="en-AU" sz="2000" dirty="0"/>
              <a:t>must display an Energy Rating Label when the unit is on display in a store. </a:t>
            </a:r>
          </a:p>
          <a:p>
            <a:r>
              <a:rPr lang="en-AU" sz="2000" dirty="0"/>
              <a:t>Two recent new Determinations:</a:t>
            </a:r>
          </a:p>
          <a:p>
            <a:pPr lvl="1"/>
            <a:r>
              <a:rPr lang="en-AU" sz="2000" dirty="0"/>
              <a:t>One for units up to 65kW, introducing the new ZERL</a:t>
            </a:r>
          </a:p>
          <a:p>
            <a:pPr lvl="1"/>
            <a:r>
              <a:rPr lang="en-AU" sz="2000" dirty="0"/>
              <a:t>One for </a:t>
            </a:r>
            <a:r>
              <a:rPr lang="en-AU" sz="2000" dirty="0" smtClean="0"/>
              <a:t>units over 65kW</a:t>
            </a:r>
            <a:endParaRPr lang="en-AU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Air conditioning regulation</a:t>
            </a:r>
          </a:p>
        </p:txBody>
      </p:sp>
    </p:spTree>
    <p:extLst>
      <p:ext uri="{BB962C8B-B14F-4D97-AF65-F5344CB8AC3E}">
        <p14:creationId xmlns:p14="http://schemas.microsoft.com/office/powerpoint/2010/main" val="22440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19" y="1340769"/>
            <a:ext cx="8497193" cy="2232248"/>
          </a:xfrm>
        </p:spPr>
        <p:txBody>
          <a:bodyPr>
            <a:noAutofit/>
          </a:bodyPr>
          <a:lstStyle/>
          <a:p>
            <a:r>
              <a:rPr lang="en-AU" sz="2000" dirty="0" smtClean="0"/>
              <a:t>Now: manufacturers or importers can either register their product to get the new label, or they can stick with the old label.</a:t>
            </a:r>
          </a:p>
          <a:p>
            <a:pPr lvl="1"/>
            <a:r>
              <a:rPr lang="en-AU" sz="2000" dirty="0" smtClean="0"/>
              <a:t>Result: two different labels in store for up to 5 years</a:t>
            </a:r>
          </a:p>
          <a:p>
            <a:r>
              <a:rPr lang="en-AU" sz="2000" dirty="0" smtClean="0"/>
              <a:t>From 1 April 2020: all new models registered, and renewals of older registrations must use the new label.</a:t>
            </a:r>
          </a:p>
          <a:p>
            <a:pPr lvl="1"/>
            <a:r>
              <a:rPr lang="en-AU" sz="2000" dirty="0" smtClean="0"/>
              <a:t>Result: portables labelled for the first time</a:t>
            </a:r>
          </a:p>
          <a:p>
            <a:pPr lvl="1"/>
            <a:r>
              <a:rPr lang="en-AU" sz="2000" dirty="0" smtClean="0"/>
              <a:t>Result: more models with the new label in store.</a:t>
            </a:r>
          </a:p>
          <a:p>
            <a:pPr lvl="1"/>
            <a:endParaRPr lang="en-AU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Timeline: what is happening when?</a:t>
            </a:r>
            <a:endParaRPr lang="en-AU" dirty="0"/>
          </a:p>
        </p:txBody>
      </p:sp>
      <p:pic>
        <p:nvPicPr>
          <p:cNvPr id="5" name="Content Placeholder 4" descr="&quot;&quot;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3861048"/>
            <a:ext cx="4896544" cy="260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3252" y="1412420"/>
            <a:ext cx="2088232" cy="4759780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AU" sz="2000" dirty="0" smtClean="0"/>
              <a:t>Customers </a:t>
            </a:r>
            <a:r>
              <a:rPr lang="en-AU" sz="2000" dirty="0"/>
              <a:t>on average are choosing to purchase more efficient air conditioners.</a:t>
            </a:r>
          </a:p>
        </p:txBody>
      </p:sp>
      <p:pic>
        <p:nvPicPr>
          <p:cNvPr id="5" name="Content Placeholder 4" descr="&quot;&quot;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r="3659"/>
          <a:stretch/>
        </p:blipFill>
        <p:spPr>
          <a:xfrm>
            <a:off x="2148648" y="1412419"/>
            <a:ext cx="6995351" cy="49373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Customers are buying more efficient products</a:t>
            </a:r>
          </a:p>
        </p:txBody>
      </p:sp>
    </p:spTree>
    <p:extLst>
      <p:ext uri="{BB962C8B-B14F-4D97-AF65-F5344CB8AC3E}">
        <p14:creationId xmlns:p14="http://schemas.microsoft.com/office/powerpoint/2010/main" val="37467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&quot;&quot;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523875" y="1268760"/>
            <a:ext cx="8096250" cy="45910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Video about the new label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59705" y="5919663"/>
            <a:ext cx="8224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hlinkClick r:id="rId4"/>
              </a:rPr>
              <a:t>Access on the Energy Rating YouTube channel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06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&quot;&quot;"/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5" t="15380" r="16016" b="17321"/>
          <a:stretch/>
        </p:blipFill>
        <p:spPr>
          <a:xfrm>
            <a:off x="998345" y="1124744"/>
            <a:ext cx="7147309" cy="532246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Parts of the Zoned Energy Rating Label</a:t>
            </a:r>
          </a:p>
        </p:txBody>
      </p:sp>
      <p:sp>
        <p:nvSpPr>
          <p:cNvPr id="2" name="Up Arrow Callout 1"/>
          <p:cNvSpPr/>
          <p:nvPr/>
        </p:nvSpPr>
        <p:spPr bwMode="auto">
          <a:xfrm>
            <a:off x="323528" y="3174966"/>
            <a:ext cx="2835058" cy="1838209"/>
          </a:xfrm>
          <a:prstGeom prst="upArrowCallou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Brand and model number</a:t>
            </a:r>
          </a:p>
        </p:txBody>
      </p:sp>
      <p:sp>
        <p:nvSpPr>
          <p:cNvPr id="3" name="Up Arrow Callout 2"/>
          <p:cNvSpPr/>
          <p:nvPr/>
        </p:nvSpPr>
        <p:spPr bwMode="auto">
          <a:xfrm>
            <a:off x="2627784" y="2393504"/>
            <a:ext cx="2736304" cy="3267744"/>
          </a:xfrm>
          <a:prstGeom prst="upArrow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This</a:t>
            </a:r>
            <a:r>
              <a:rPr kumimoji="0" lang="en-A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is the cooling capacity if the outside temperature is </a:t>
            </a:r>
            <a:r>
              <a:rPr kumimoji="0" lang="en-A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35</a:t>
            </a:r>
            <a:r>
              <a:rPr lang="en-A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°</a:t>
            </a:r>
            <a:r>
              <a:rPr kumimoji="0" lang="en-A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C.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Up Arrow Callout 4"/>
          <p:cNvSpPr/>
          <p:nvPr/>
        </p:nvSpPr>
        <p:spPr bwMode="auto">
          <a:xfrm>
            <a:off x="6012160" y="2276872"/>
            <a:ext cx="2664296" cy="3384376"/>
          </a:xfrm>
          <a:prstGeom prst="upArrowCallout">
            <a:avLst/>
          </a:prstGeom>
          <a:solidFill>
            <a:srgbClr val="FA86A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AU" sz="2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This is the heating capacity when</a:t>
            </a:r>
            <a:r>
              <a:rPr kumimoji="0" lang="en-AU" sz="2400" b="0" i="0" u="none" strike="noStrike" cap="none" normalizeH="0" dirty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 the outdoor temperature is </a:t>
            </a:r>
            <a:r>
              <a:rPr kumimoji="0" lang="en-AU" sz="2400" b="0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7</a:t>
            </a:r>
            <a:r>
              <a:rPr lang="en-A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°</a:t>
            </a:r>
            <a:r>
              <a:rPr kumimoji="0" lang="en-AU" sz="2400" b="0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C.</a:t>
            </a:r>
            <a:endParaRPr kumimoji="0" lang="en-AU" sz="24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9917" y="3204517"/>
            <a:ext cx="3488782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There are three climate zones for Australia and New Zealand, as shown on the map: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hot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cold.</a:t>
            </a:r>
          </a:p>
        </p:txBody>
      </p:sp>
      <p:sp>
        <p:nvSpPr>
          <p:cNvPr id="13" name="Down Arrow Callout 12"/>
          <p:cNvSpPr/>
          <p:nvPr/>
        </p:nvSpPr>
        <p:spPr bwMode="auto">
          <a:xfrm>
            <a:off x="3275856" y="1709712"/>
            <a:ext cx="4968552" cy="1273469"/>
          </a:xfrm>
          <a:prstGeom prst="downArrowCallou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AU" dirty="0"/>
              <a:t>The star rating and </a:t>
            </a:r>
            <a:r>
              <a:rPr lang="en-AU" dirty="0" smtClean="0"/>
              <a:t>electricity </a:t>
            </a:r>
            <a:r>
              <a:rPr lang="en-AU" dirty="0"/>
              <a:t>use is shown for each climate zone.</a:t>
            </a:r>
          </a:p>
        </p:txBody>
      </p:sp>
      <p:sp>
        <p:nvSpPr>
          <p:cNvPr id="14" name="Right Arrow 13" descr="&quot;&quot;"/>
          <p:cNvSpPr/>
          <p:nvPr/>
        </p:nvSpPr>
        <p:spPr bwMode="auto">
          <a:xfrm rot="10800000">
            <a:off x="3979990" y="3052084"/>
            <a:ext cx="1184018" cy="648157"/>
          </a:xfrm>
          <a:prstGeom prst="rightArrow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Right Arrow 14" descr="&quot;&quot;"/>
          <p:cNvSpPr/>
          <p:nvPr/>
        </p:nvSpPr>
        <p:spPr bwMode="auto">
          <a:xfrm rot="10800000">
            <a:off x="3979990" y="4194627"/>
            <a:ext cx="1184018" cy="648157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Right Arrow 15" descr="&quot;&quot;&quot;&quot;"/>
          <p:cNvSpPr/>
          <p:nvPr/>
        </p:nvSpPr>
        <p:spPr bwMode="auto">
          <a:xfrm rot="10800000">
            <a:off x="3979990" y="5337169"/>
            <a:ext cx="1184018" cy="64815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" name="Up Arrow Callout 16"/>
          <p:cNvSpPr/>
          <p:nvPr/>
        </p:nvSpPr>
        <p:spPr bwMode="auto">
          <a:xfrm rot="16200000">
            <a:off x="5211173" y="3564315"/>
            <a:ext cx="1392558" cy="4938264"/>
          </a:xfrm>
          <a:prstGeom prst="upArrowCallout">
            <a:avLst/>
          </a:prstGeom>
          <a:solidFill>
            <a:schemeClr val="accent3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This is how</a:t>
            </a:r>
            <a:r>
              <a:rPr kumimoji="0" lang="en-A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loud the air conditioner will be inside and outside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Up Arrow Callout 5"/>
          <p:cNvSpPr/>
          <p:nvPr/>
        </p:nvSpPr>
        <p:spPr bwMode="auto">
          <a:xfrm>
            <a:off x="5579604" y="2495675"/>
            <a:ext cx="3509095" cy="1993940"/>
          </a:xfrm>
          <a:prstGeom prst="upArrowCallout">
            <a:avLst/>
          </a:prstGeom>
          <a:solidFill>
            <a:srgbClr val="FA86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This is the heating capacity if the outdoor temperature</a:t>
            </a:r>
            <a:r>
              <a:rPr kumimoji="0" lang="en-A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is </a:t>
            </a:r>
            <a:r>
              <a:rPr kumimoji="0" lang="en-A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2</a:t>
            </a:r>
            <a:r>
              <a:rPr lang="en-A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°</a:t>
            </a:r>
            <a:r>
              <a:rPr kumimoji="0" lang="en-A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C.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67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12" grpId="0" uiExpand="1" build="p" animBg="1"/>
      <p:bldP spid="12" grpId="1" uiExpand="1" build="allAtOnce" animBg="1"/>
      <p:bldP spid="13" grpId="0" uiExpand="1" build="p" animBg="1"/>
      <p:bldP spid="13" grpId="1" build="allAtOnce" animBg="1"/>
      <p:bldP spid="14" grpId="0" uiExpand="1" animBg="1"/>
      <p:bldP spid="14" grpId="1" animBg="1"/>
      <p:bldP spid="15" grpId="0" uiExpand="1" animBg="1"/>
      <p:bldP spid="15" grpId="1" animBg="1"/>
      <p:bldP spid="16" grpId="0" animBg="1"/>
      <p:bldP spid="16" grpId="1" animBg="1"/>
      <p:bldP spid="17" grpId="0" animBg="1"/>
      <p:bldP spid="17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1520" y="1844824"/>
            <a:ext cx="4824536" cy="4032448"/>
          </a:xfrm>
        </p:spPr>
        <p:txBody>
          <a:bodyPr>
            <a:normAutofit/>
          </a:bodyPr>
          <a:lstStyle/>
          <a:p>
            <a:r>
              <a:rPr lang="en-AU" sz="2400" dirty="0"/>
              <a:t>Purchasing the right air conditioner for the right zone is important.</a:t>
            </a:r>
          </a:p>
          <a:p>
            <a:r>
              <a:rPr lang="en-AU" sz="2400" dirty="0"/>
              <a:t>It’s not just about how hot it is! It is also about how cold it gets.</a:t>
            </a:r>
          </a:p>
          <a:p>
            <a:r>
              <a:rPr lang="en-AU" sz="2400" dirty="0"/>
              <a:t>In cold climates focus should be on the heating stars.</a:t>
            </a:r>
          </a:p>
          <a:p>
            <a:r>
              <a:rPr lang="en-AU" sz="2400" dirty="0"/>
              <a:t>In hot/humid climates customers should focus more on the cooling stars.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</a:t>
            </a:r>
            <a:r>
              <a:rPr lang="en-AU" dirty="0" smtClean="0"/>
              <a:t>does climate affect </a:t>
            </a:r>
            <a:r>
              <a:rPr lang="en-AU" dirty="0"/>
              <a:t>air conditioner performance and efficiency?</a:t>
            </a:r>
            <a:br>
              <a:rPr lang="en-AU" dirty="0"/>
            </a:br>
            <a:endParaRPr lang="en-AU" dirty="0"/>
          </a:p>
        </p:txBody>
      </p:sp>
      <p:pic>
        <p:nvPicPr>
          <p:cNvPr id="5" name="Picture 4" descr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276872"/>
            <a:ext cx="324272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-7172_IndustryEconomicsAnalysis_PPT_template_progress_d2">
  <a:themeElements>
    <a:clrScheme name="Economics">
      <a:dk1>
        <a:srgbClr val="000000"/>
      </a:dk1>
      <a:lt1>
        <a:srgbClr val="FFFFFF"/>
      </a:lt1>
      <a:dk2>
        <a:srgbClr val="002B51"/>
      </a:dk2>
      <a:lt2>
        <a:srgbClr val="FFFFFF"/>
      </a:lt2>
      <a:accent1>
        <a:srgbClr val="569FCC"/>
      </a:accent1>
      <a:accent2>
        <a:srgbClr val="F56A6C"/>
      </a:accent2>
      <a:accent3>
        <a:srgbClr val="D06F1A"/>
      </a:accent3>
      <a:accent4>
        <a:srgbClr val="828282"/>
      </a:accent4>
      <a:accent5>
        <a:srgbClr val="FFFFFF"/>
      </a:accent5>
      <a:accent6>
        <a:srgbClr val="000000"/>
      </a:accent6>
      <a:hlink>
        <a:srgbClr val="058FFF"/>
      </a:hlink>
      <a:folHlink>
        <a:srgbClr val="951BB2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nal Master">
  <a:themeElements>
    <a:clrScheme name="INDUSTRY - BUSINESS">
      <a:dk1>
        <a:srgbClr val="000000"/>
      </a:dk1>
      <a:lt1>
        <a:srgbClr val="FFFFFF"/>
      </a:lt1>
      <a:dk2>
        <a:srgbClr val="264F90"/>
      </a:dk2>
      <a:lt2>
        <a:srgbClr val="FFFFFF"/>
      </a:lt2>
      <a:accent1>
        <a:srgbClr val="C62C2A"/>
      </a:accent1>
      <a:accent2>
        <a:srgbClr val="212A4C"/>
      </a:accent2>
      <a:accent3>
        <a:srgbClr val="E5B13D"/>
      </a:accent3>
      <a:accent4>
        <a:srgbClr val="939598"/>
      </a:accent4>
      <a:accent5>
        <a:srgbClr val="FFFFFF"/>
      </a:accent5>
      <a:accent6>
        <a:srgbClr val="000000"/>
      </a:accent6>
      <a:hlink>
        <a:srgbClr val="058FFF"/>
      </a:hlink>
      <a:folHlink>
        <a:srgbClr val="951BB2"/>
      </a:folHlink>
    </a:clrScheme>
    <a:fontScheme name="DIISR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IISR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ISR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ISR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Description xmlns="dca4b455-8b9b-405b-8a0f-4e99acf53253">Presentation from air conditioner zoned energy rating label road show August-September 2019.
For circulation.</DocumentDescription>
    <Branch xmlns="dca4b455-8b9b-405b-8a0f-4e99acf53253">
      <UserInfo>
        <DisplayName/>
        <AccountId xsi:nil="true"/>
        <AccountType/>
      </UserInfo>
    </Branch>
    <RecordNumber xmlns="dca4b455-8b9b-405b-8a0f-4e99acf53253">003106244</RecordNumber>
    <IconOverlay xmlns="http://schemas.microsoft.com/sharepoint/v4" xsi:nil="true"/>
    <Approval xmlns="dca4b455-8b9b-405b-8a0f-4e99acf53253" xsi:nil="true"/>
    <Function xmlns="dca4b455-8b9b-405b-8a0f-4e99acf53253">Administration</Function>
    <Division xmlns="dca4b455-8b9b-405b-8a0f-4e99acf53253">
      <UserInfo>
        <DisplayName/>
        <AccountId xsi:nil="true"/>
        <AccountType/>
      </UserInfo>
    </Division>
    <Section xmlns="dca4b455-8b9b-405b-8a0f-4e99acf53253">
      <UserInfo>
        <DisplayName/>
        <AccountId xsi:nil="true"/>
        <AccountType/>
      </UserInfo>
    </Section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PIRE Document" ma:contentTypeID="0x01010013DD0D1E0504704A9A546361C743C587003E0FD554CB08534791E0D72A45FE7AB2" ma:contentTypeVersion="12" ma:contentTypeDescription="SPIRE Document" ma:contentTypeScope="" ma:versionID="385412c5a641677aaf1b8f50acd3c47e">
  <xsd:schema xmlns:xsd="http://www.w3.org/2001/XMLSchema" xmlns:xs="http://www.w3.org/2001/XMLSchema" xmlns:p="http://schemas.microsoft.com/office/2006/metadata/properties" xmlns:ns2="dca4b455-8b9b-405b-8a0f-4e99acf53253" xmlns:ns3="http://schemas.microsoft.com/sharepoint/v4" targetNamespace="http://schemas.microsoft.com/office/2006/metadata/properties" ma:root="true" ma:fieldsID="1c168b7ca79c9606b0a0715be505b6e3" ns2:_="" ns3:_="">
    <xsd:import namespace="dca4b455-8b9b-405b-8a0f-4e99acf5325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Description" minOccurs="0"/>
                <xsd:element ref="ns2:Approval" minOccurs="0"/>
                <xsd:element ref="ns2:RecordNumber" minOccurs="0"/>
                <xsd:element ref="ns2:Function" minOccurs="0"/>
                <xsd:element ref="ns2:Section" minOccurs="0"/>
                <xsd:element ref="ns2:Branch" minOccurs="0"/>
                <xsd:element ref="ns2:Division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4b455-8b9b-405b-8a0f-4e99acf53253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8" nillable="true" ma:displayName="Document Description" ma:description="Document Description. Max 255 characters" ma:internalName="DocumentDescription">
      <xsd:simpleType>
        <xsd:restriction base="dms:Note">
          <xsd:maxLength value="255"/>
        </xsd:restriction>
      </xsd:simpleType>
    </xsd:element>
    <xsd:element name="Approval" ma:index="9" nillable="true" ma:displayName="Approval" ma:default="" ma:description="Select the approval status of the document" ma:format="Dropdown" ma:internalName="Approval">
      <xsd:simpleType>
        <xsd:restriction base="dms:Choice">
          <xsd:enumeration value="For Review"/>
          <xsd:enumeration value="Approved"/>
          <xsd:enumeration value="Superseded"/>
          <xsd:enumeration value="Cancelled"/>
        </xsd:restriction>
      </xsd:simpleType>
    </xsd:element>
    <xsd:element name="RecordNumber" ma:index="10" nillable="true" ma:displayName="Record Number" ma:description="RecordPoint Record Number" ma:internalName="RecordNumber">
      <xsd:simpleType>
        <xsd:restriction base="dms:Text"/>
      </xsd:simpleType>
    </xsd:element>
    <xsd:element name="Function" ma:index="11" nillable="true" ma:displayName="Function" ma:default="Administration" ma:description="Select the relevance function" ma:format="Dropdown" ma:hidden="true" ma:internalName="Function" ma:readOnly="false">
      <xsd:simpleType>
        <xsd:restriction base="dms:Choice">
          <xsd:enumeration value="Administration"/>
          <xsd:enumeration value="International"/>
          <xsd:enumeration value="OHS"/>
          <xsd:enumeration value="Legal"/>
          <xsd:enumeration value="Parks"/>
          <xsd:enumeration value="Personnel"/>
          <xsd:enumeration value="Program Admin"/>
          <xsd:enumeration value="Project"/>
          <xsd:enumeration value="Property"/>
          <xsd:enumeration value="Regulation"/>
          <xsd:enumeration value="Technology"/>
          <xsd:enumeration value="Climate Change"/>
        </xsd:restriction>
      </xsd:simpleType>
    </xsd:element>
    <xsd:element name="Section" ma:index="12" nillable="true" ma:displayName="Section" ma:description="Department Section" ma:hidden="true" ma:SearchPeopleOnly="false" ma:internalName="Section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ranch" ma:index="13" nillable="true" ma:displayName="Branch" ma:description="Department Branch" ma:hidden="true" ma:SearchPeopleOnly="false" ma:internalName="Branch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Division" ma:description="Department Division" ma:hidden="true" ma:SearchPeopleOnly="false" ma:internalName="Division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spe:Receivers xmlns:spe="http://schemas.microsoft.com/sharepoint/events">
  <Receiver>
    <Name/>
    <Synchronization>Asynchronous</Synchronization>
    <Type>10003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3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Asynchronous</Synchronization>
    <Type>10009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9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Asynchronous</Synchronization>
    <Type>10103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Synchronous</Synchronization>
    <Type>102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Asynchronous</Synchronization>
    <Type>10105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Synchronous</Synchronization>
    <Type>105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Asynchronous</Synchronization>
    <Type>10002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2</Type>
    <SequenceNumber>10000</SequenceNumber>
    <Assembly>RecordPoint.Active.UI, Version=1.0.0.0, Culture=neutral, PublicKeyToken=d49476ae5b650bf3</Assembly>
    <Class>RecordPoint.Active.UI.Events.WorkflowItemEventReceiver</Class>
    <Data/>
    <Filter/>
  </Receiver>
</spe:Receivers>
</file>

<file path=customXml/itemProps1.xml><?xml version="1.0" encoding="utf-8"?>
<ds:datastoreItem xmlns:ds="http://schemas.openxmlformats.org/officeDocument/2006/customXml" ds:itemID="{0E0CF103-F89E-4970-86CE-D85059001C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749E35-DA39-4E50-AAD9-5FEB0BDE6FFF}">
  <ds:schemaRefs>
    <ds:schemaRef ds:uri="http://schemas.microsoft.com/office/2006/documentManagement/types"/>
    <ds:schemaRef ds:uri="dca4b455-8b9b-405b-8a0f-4e99acf53253"/>
    <ds:schemaRef ds:uri="http://schemas.openxmlformats.org/package/2006/metadata/core-properties"/>
    <ds:schemaRef ds:uri="http://schemas.microsoft.com/sharepoint/v4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19611C-2225-49BD-AFB6-5B788708B327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6C981F2-202A-40B3-BE31-84F9FC918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4b455-8b9b-405b-8a0f-4e99acf5325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8C23969-BE09-4D81-A96E-F0FA09ABC5F5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C22BA88F-D9D1-4D6F-8052-8A2F18E5ABF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14-7172_IndustryEconomicsAnalysis_PPT_template_progress_d2.potx</Template>
  <TotalTime>15024</TotalTime>
  <Words>1752</Words>
  <Application>Microsoft Office PowerPoint</Application>
  <PresentationFormat>On-screen Show (4:3)</PresentationFormat>
  <Paragraphs>204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 Unicode MS</vt:lpstr>
      <vt:lpstr>ＭＳ Ｐゴシック</vt:lpstr>
      <vt:lpstr>Arial</vt:lpstr>
      <vt:lpstr>Wingdings</vt:lpstr>
      <vt:lpstr>14-7172_IndustryEconomicsAnalysis_PPT_template_progress_d2</vt:lpstr>
      <vt:lpstr>Internal Master</vt:lpstr>
      <vt:lpstr>Air Conditioner Regulation and the Zoned Energy Rating Label </vt:lpstr>
      <vt:lpstr>Agenda</vt:lpstr>
      <vt:lpstr>Introduction to energy efficiency regulation</vt:lpstr>
      <vt:lpstr>Air conditioning regulation</vt:lpstr>
      <vt:lpstr>Timeline: what is happening when?</vt:lpstr>
      <vt:lpstr>Customers are buying more efficient products</vt:lpstr>
      <vt:lpstr>Video about the new label</vt:lpstr>
      <vt:lpstr>Parts of the Zoned Energy Rating Label</vt:lpstr>
      <vt:lpstr>How does climate affect air conditioner performance and efficiency? </vt:lpstr>
      <vt:lpstr>Old label vs. new label: What’s changed and why?</vt:lpstr>
      <vt:lpstr>Air conditioner sizing</vt:lpstr>
      <vt:lpstr>How to use the Zoned Energy Rating Label</vt:lpstr>
      <vt:lpstr>Installation</vt:lpstr>
      <vt:lpstr>Portable air conditioners</vt:lpstr>
      <vt:lpstr>GEMS Compliance</vt:lpstr>
      <vt:lpstr>GEMS Labelling Requirements</vt:lpstr>
      <vt:lpstr>GEMS Labelling Requirements</vt:lpstr>
      <vt:lpstr>GEMS Labelling Requirements</vt:lpstr>
      <vt:lpstr>Supply via installers</vt:lpstr>
      <vt:lpstr>Things that you might need to know…</vt:lpstr>
      <vt:lpstr>Things that you might need to know…</vt:lpstr>
      <vt:lpstr>More of what you might need to know…</vt:lpstr>
      <vt:lpstr>More of what you might need to know…</vt:lpstr>
      <vt:lpstr>Even more of what you might need to know…</vt:lpstr>
      <vt:lpstr>Communications materials to train your staff and inform your customers </vt:lpstr>
      <vt:lpstr>PowerPoint Presentation</vt:lpstr>
    </vt:vector>
  </TitlesOfParts>
  <Company>DIISRTE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Zoned Energy Rating Label roadshow presentation for circulation</dc:title>
  <dc:creator>DOEE</dc:creator>
  <dc:description>powerpoint presentation</dc:description>
  <cp:lastModifiedBy>Christopher Norris</cp:lastModifiedBy>
  <cp:revision>461</cp:revision>
  <cp:lastPrinted>2019-07-24T01:03:10Z</cp:lastPrinted>
  <dcterms:created xsi:type="dcterms:W3CDTF">2013-12-23T23:25:26Z</dcterms:created>
  <dcterms:modified xsi:type="dcterms:W3CDTF">2019-10-29T04:44:04Z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 Number">
    <vt:lpwstr/>
  </property>
  <property fmtid="{D5CDD505-2E9C-101B-9397-08002B2CF9AE}" pid="3" name="Document Category">
    <vt:lpwstr>Forms/Templates</vt:lpwstr>
  </property>
  <property fmtid="{D5CDD505-2E9C-101B-9397-08002B2CF9AE}" pid="4" name="ContentType">
    <vt:lpwstr>Intranet Document</vt:lpwstr>
  </property>
  <property fmtid="{D5CDD505-2E9C-101B-9397-08002B2CF9AE}" pid="5" name="display_urn:schemas-microsoft-com:office:office#Editor">
    <vt:lpwstr>Gardiner, Amy</vt:lpwstr>
  </property>
  <property fmtid="{D5CDD505-2E9C-101B-9397-08002B2CF9AE}" pid="6" name="xd_Signature">
    <vt:lpwstr/>
  </property>
  <property fmtid="{D5CDD505-2E9C-101B-9397-08002B2CF9AE}" pid="7" name="TemplateUrl">
    <vt:lpwstr/>
  </property>
  <property fmtid="{D5CDD505-2E9C-101B-9397-08002B2CF9AE}" pid="8" name="xd_ProgID">
    <vt:lpwstr/>
  </property>
  <property fmtid="{D5CDD505-2E9C-101B-9397-08002B2CF9AE}" pid="9" name="display_urn:schemas-microsoft-com:office:office#Author">
    <vt:lpwstr>Gardiner, Amy</vt:lpwstr>
  </property>
  <property fmtid="{D5CDD505-2E9C-101B-9397-08002B2CF9AE}" pid="10" name="ContentTypeId">
    <vt:lpwstr>0x01010013DD0D1E0504704A9A546361C743C587003E0FD554CB08534791E0D72A45FE7AB2</vt:lpwstr>
  </property>
  <property fmtid="{D5CDD505-2E9C-101B-9397-08002B2CF9AE}" pid="11" name="CorePublishingComments">
    <vt:lpwstr>powerpoint presentation</vt:lpwstr>
  </property>
  <property fmtid="{D5CDD505-2E9C-101B-9397-08002B2CF9AE}" pid="12" name="CorePublishingDocumentContact">
    <vt:lpwstr/>
  </property>
  <property fmtid="{D5CDD505-2E9C-101B-9397-08002B2CF9AE}" pid="13" name="CorePublishingFileReference">
    <vt:lpwstr/>
  </property>
  <property fmtid="{D5CDD505-2E9C-101B-9397-08002B2CF9AE}" pid="14" name="IncludeInNotificationsAndUpdates">
    <vt:lpwstr>1</vt:lpwstr>
  </property>
  <property fmtid="{D5CDD505-2E9C-101B-9397-08002B2CF9AE}" pid="15" name="DocumentRollupCategory">
    <vt:lpwstr/>
  </property>
  <property fmtid="{D5CDD505-2E9C-101B-9397-08002B2CF9AE}" pid="16" name="IncludeInRSSFeeds">
    <vt:lpwstr>0</vt:lpwstr>
  </property>
  <property fmtid="{D5CDD505-2E9C-101B-9397-08002B2CF9AE}" pid="17" name="CorePublishingDocumentChangeDescription">
    <vt:lpwstr/>
  </property>
  <property fmtid="{D5CDD505-2E9C-101B-9397-08002B2CF9AE}" pid="18" name="PublishingExpirationDate">
    <vt:lpwstr/>
  </property>
  <property fmtid="{D5CDD505-2E9C-101B-9397-08002B2CF9AE}" pid="19" name="KeywordsLookupField">
    <vt:lpwstr/>
  </property>
  <property fmtid="{D5CDD505-2E9C-101B-9397-08002B2CF9AE}" pid="20" name="IncludeInContentRollups">
    <vt:lpwstr>0</vt:lpwstr>
  </property>
  <property fmtid="{D5CDD505-2E9C-101B-9397-08002B2CF9AE}" pid="21" name="PublishingStartDate">
    <vt:lpwstr/>
  </property>
  <property fmtid="{D5CDD505-2E9C-101B-9397-08002B2CF9AE}" pid="22" name="CorePublishingDocumentCategory">
    <vt:lpwstr/>
  </property>
  <property fmtid="{D5CDD505-2E9C-101B-9397-08002B2CF9AE}" pid="23" name="SubjectLookupField">
    <vt:lpwstr/>
  </property>
  <property fmtid="{D5CDD505-2E9C-101B-9397-08002B2CF9AE}" pid="24" name="IPSCategory">
    <vt:lpwstr/>
  </property>
  <property fmtid="{D5CDD505-2E9C-101B-9397-08002B2CF9AE}" pid="25" name="RecordPoint_WorkflowType">
    <vt:lpwstr>ActiveSubmitStub</vt:lpwstr>
  </property>
  <property fmtid="{D5CDD505-2E9C-101B-9397-08002B2CF9AE}" pid="26" name="RecordPoint_ActiveItemWebId">
    <vt:lpwstr>{68fee9b5-4f7b-4b2f-a0dd-073f48edd636}</vt:lpwstr>
  </property>
  <property fmtid="{D5CDD505-2E9C-101B-9397-08002B2CF9AE}" pid="27" name="RecordPoint_ActiveItemSiteId">
    <vt:lpwstr>{5d5943af-3559-4aa8-b232-61db5aa26396}</vt:lpwstr>
  </property>
  <property fmtid="{D5CDD505-2E9C-101B-9397-08002B2CF9AE}" pid="28" name="RecordPoint_ActiveItemListId">
    <vt:lpwstr>{b233fcb5-9838-4857-8df9-6ea7f0b28bed}</vt:lpwstr>
  </property>
  <property fmtid="{D5CDD505-2E9C-101B-9397-08002B2CF9AE}" pid="29" name="RecordPoint_ActiveItemUniqueId">
    <vt:lpwstr>{5709837f-94d4-4448-973c-3c4ba5780208}</vt:lpwstr>
  </property>
  <property fmtid="{D5CDD505-2E9C-101B-9397-08002B2CF9AE}" pid="30" name="RecordPoint_RecordNumberSubmitted">
    <vt:lpwstr>003106244</vt:lpwstr>
  </property>
  <property fmtid="{D5CDD505-2E9C-101B-9397-08002B2CF9AE}" pid="31" name="RecordPoint_SubmissionCompleted">
    <vt:lpwstr>2019-10-18T00:07:52.7864203+11:00</vt:lpwstr>
  </property>
  <property fmtid="{D5CDD505-2E9C-101B-9397-08002B2CF9AE}" pid="32" name="RecordPoint_SubmissionDate">
    <vt:lpwstr/>
  </property>
  <property fmtid="{D5CDD505-2E9C-101B-9397-08002B2CF9AE}" pid="33" name="RecordPoint_ActiveItemMoved">
    <vt:lpwstr/>
  </property>
  <property fmtid="{D5CDD505-2E9C-101B-9397-08002B2CF9AE}" pid="34" name="RecordPoint_RecordFormat">
    <vt:lpwstr/>
  </property>
</Properties>
</file>